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2" r:id="rId6"/>
    <p:sldId id="265" r:id="rId7"/>
    <p:sldId id="263" r:id="rId8"/>
    <p:sldId id="267" r:id="rId9"/>
    <p:sldId id="268" r:id="rId10"/>
    <p:sldId id="270" r:id="rId11"/>
    <p:sldId id="273" r:id="rId12"/>
    <p:sldId id="276" r:id="rId13"/>
    <p:sldId id="277" r:id="rId14"/>
    <p:sldId id="275" r:id="rId15"/>
    <p:sldId id="280" r:id="rId16"/>
    <p:sldId id="282" r:id="rId17"/>
  </p:sldIdLst>
  <p:sldSz cx="18288000" cy="10287000"/>
  <p:notesSz cx="7019925" cy="9305925"/>
  <p:embeddedFontLst>
    <p:embeddedFont>
      <p:font typeface="Founders Grotesk Regular" panose="020B0503030202060203" pitchFamily="34"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hFqiTl7EKFOXx18PfUsbyNmO5K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44" d="100"/>
          <a:sy n="44" d="100"/>
        </p:scale>
        <p:origin x="684"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9"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993" y="4420315"/>
            <a:ext cx="5615940" cy="4187666"/>
          </a:xfrm>
          <a:prstGeom prst="rect">
            <a:avLst/>
          </a:prstGeom>
          <a:noFill/>
          <a:ln>
            <a:noFill/>
          </a:ln>
        </p:spPr>
        <p:txBody>
          <a:bodyPr spcFirstLastPara="1" wrap="square" lIns="93272" tIns="93272" rIns="93272" bIns="9327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82" name="Google Shape;82;p1: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5: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211" name="Google Shape;211;p15: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8: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238" name="Google Shape;238;p18: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1: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266" name="Google Shape;266;p21: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2: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275" name="Google Shape;275;p22: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0: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257" name="Google Shape;257;p20: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5: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301" name="Google Shape;301;p25: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7: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318" name="Google Shape;318;p27: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89" name="Google Shape;89;p2: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96" name="Google Shape;96;p3: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105" name="Google Shape;105;p4: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135" name="Google Shape;135;p7: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164" name="Google Shape;164;p10: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144" name="Google Shape;144;p8: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2: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184" name="Google Shape;184;p12: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3: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a:p>
        </p:txBody>
      </p:sp>
      <p:sp>
        <p:nvSpPr>
          <p:cNvPr id="193" name="Google Shape;193;p13:notes"/>
          <p:cNvSpPr>
            <a:spLocks noGrp="1" noRot="1" noChangeAspect="1"/>
          </p:cNvSpPr>
          <p:nvPr>
            <p:ph type="sldImg" idx="2"/>
          </p:nvPr>
        </p:nvSpPr>
        <p:spPr>
          <a:xfrm>
            <a:off x="409575" y="698500"/>
            <a:ext cx="6200775" cy="34893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3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3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3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3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3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7"/>
          <p:cNvSpPr>
            <a:spLocks noGrp="1"/>
          </p:cNvSpPr>
          <p:nvPr>
            <p:ph type="pic" idx="2"/>
          </p:nvPr>
        </p:nvSpPr>
        <p:spPr>
          <a:xfrm>
            <a:off x="1792288" y="612775"/>
            <a:ext cx="5486400" cy="4114800"/>
          </a:xfrm>
          <a:prstGeom prst="rect">
            <a:avLst/>
          </a:prstGeom>
          <a:noFill/>
          <a:ln>
            <a:noFill/>
          </a:ln>
        </p:spPr>
      </p:sp>
      <p:sp>
        <p:nvSpPr>
          <p:cNvPr id="64" name="Google Shape;64;p3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pn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png"/><Relationship Id="rId4" Type="http://schemas.openxmlformats.org/officeDocument/2006/relationships/image" Target="../media/image47.pn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4.png"/><Relationship Id="rId4" Type="http://schemas.openxmlformats.org/officeDocument/2006/relationships/image" Target="../media/image53.png"/><Relationship Id="rId9" Type="http://schemas.openxmlformats.org/officeDocument/2006/relationships/image" Target="../media/image57.png"/></Relationships>
</file>

<file path=ppt/slides/_rels/slide1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4.png"/><Relationship Id="rId4" Type="http://schemas.openxmlformats.org/officeDocument/2006/relationships/image" Target="../media/image59.png"/><Relationship Id="rId9" Type="http://schemas.openxmlformats.org/officeDocument/2006/relationships/image" Target="../media/image63.png"/></Relationships>
</file>

<file path=ppt/slides/_rels/slide1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4.png"/><Relationship Id="rId7"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4.png"/><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74.jpg"/><Relationship Id="rId7"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4.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gi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1.png"/><Relationship Id="rId10" Type="http://schemas.openxmlformats.org/officeDocument/2006/relationships/image" Target="../media/image18.png"/><Relationship Id="rId4" Type="http://schemas.openxmlformats.org/officeDocument/2006/relationships/image" Target="../media/image20.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7.png"/><Relationship Id="rId10" Type="http://schemas.openxmlformats.org/officeDocument/2006/relationships/image" Target="../media/image18.png"/><Relationship Id="rId4" Type="http://schemas.openxmlformats.org/officeDocument/2006/relationships/image" Target="../media/image26.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32.pn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4.png"/><Relationship Id="rId4" Type="http://schemas.openxmlformats.org/officeDocument/2006/relationships/image" Target="../media/image38.pn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cxnSp>
        <p:nvCxnSpPr>
          <p:cNvPr id="84" name="Google Shape;84;p1"/>
          <p:cNvCxnSpPr/>
          <p:nvPr/>
        </p:nvCxnSpPr>
        <p:spPr>
          <a:xfrm rot="10800000" flipH="1">
            <a:off x="1028706" y="4514765"/>
            <a:ext cx="16230594" cy="38509"/>
          </a:xfrm>
          <a:prstGeom prst="straightConnector1">
            <a:avLst/>
          </a:prstGeom>
          <a:noFill/>
          <a:ln w="9525" cap="flat" cmpd="sng">
            <a:solidFill>
              <a:srgbClr val="2B2C30"/>
            </a:solidFill>
            <a:prstDash val="solid"/>
            <a:round/>
            <a:headEnd type="none" w="sm" len="sm"/>
            <a:tailEnd type="none" w="sm" len="sm"/>
          </a:ln>
        </p:spPr>
      </p:cxnSp>
      <p:sp>
        <p:nvSpPr>
          <p:cNvPr id="85" name="Google Shape;85;p1"/>
          <p:cNvSpPr txBox="1"/>
          <p:nvPr/>
        </p:nvSpPr>
        <p:spPr>
          <a:xfrm>
            <a:off x="850974" y="827069"/>
            <a:ext cx="16408200" cy="4190700"/>
          </a:xfrm>
          <a:prstGeom prst="rect">
            <a:avLst/>
          </a:prstGeom>
          <a:noFill/>
          <a:ln>
            <a:noFill/>
          </a:ln>
        </p:spPr>
        <p:txBody>
          <a:bodyPr spcFirstLastPara="1" wrap="square" lIns="0" tIns="0" rIns="0" bIns="0" anchor="t" anchorCtr="0">
            <a:spAutoFit/>
          </a:bodyPr>
          <a:lstStyle/>
          <a:p>
            <a:pPr marL="0" marR="0" lvl="0" indent="0" algn="l" rtl="0">
              <a:lnSpc>
                <a:spcPct val="91002"/>
              </a:lnSpc>
              <a:spcBef>
                <a:spcPts val="0"/>
              </a:spcBef>
              <a:spcAft>
                <a:spcPts val="0"/>
              </a:spcAft>
              <a:buNone/>
            </a:pPr>
            <a:r>
              <a:rPr lang="en-US" sz="14959" b="0" i="0" u="none" strike="noStrike" cap="none" dirty="0" err="1">
                <a:solidFill>
                  <a:srgbClr val="2B2C30"/>
                </a:solidFill>
                <a:latin typeface="Arial"/>
                <a:ea typeface="Arial"/>
                <a:cs typeface="Arial"/>
                <a:sym typeface="Arial"/>
              </a:rPr>
              <a:t>Owndays</a:t>
            </a:r>
            <a:r>
              <a:rPr lang="en-US" sz="14959" b="0" i="0" u="none" strike="noStrike" cap="none" dirty="0">
                <a:solidFill>
                  <a:srgbClr val="2B2C30"/>
                </a:solidFill>
                <a:latin typeface="Arial"/>
                <a:ea typeface="Arial"/>
                <a:cs typeface="Arial"/>
                <a:sym typeface="Arial"/>
              </a:rPr>
              <a:t> </a:t>
            </a:r>
            <a:r>
              <a:rPr lang="en-US" sz="14959" dirty="0" err="1">
                <a:solidFill>
                  <a:srgbClr val="2B2C30"/>
                </a:solidFill>
              </a:rPr>
              <a:t>H</a:t>
            </a:r>
            <a:r>
              <a:rPr lang="en-US" sz="14959" b="0" i="0" u="none" strike="noStrike" cap="none" dirty="0" err="1">
                <a:solidFill>
                  <a:srgbClr val="2B2C30"/>
                </a:solidFill>
                <a:latin typeface="Arial"/>
                <a:ea typeface="Arial"/>
                <a:cs typeface="Arial"/>
                <a:sym typeface="Arial"/>
              </a:rPr>
              <a:t>ousebrand</a:t>
            </a:r>
            <a:endParaRPr sz="14959" b="0" i="0" u="none" strike="noStrike" cap="none" dirty="0">
              <a:solidFill>
                <a:srgbClr val="2B2C30"/>
              </a:solidFill>
              <a:latin typeface="Arial"/>
              <a:ea typeface="Arial"/>
              <a:cs typeface="Arial"/>
              <a:sym typeface="Arial"/>
            </a:endParaRPr>
          </a:p>
        </p:txBody>
      </p:sp>
      <p:pic>
        <p:nvPicPr>
          <p:cNvPr id="86" name="Google Shape;86;p1"/>
          <p:cNvPicPr preferRelativeResize="0"/>
          <p:nvPr/>
        </p:nvPicPr>
        <p:blipFill rotWithShape="1">
          <a:blip r:embed="rId3">
            <a:alphaModFix/>
          </a:blip>
          <a:srcRect/>
          <a:stretch/>
        </p:blipFill>
        <p:spPr>
          <a:xfrm>
            <a:off x="16306800" y="295011"/>
            <a:ext cx="1438781" cy="835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4" name="Google Shape;214;p15"/>
          <p:cNvSpPr/>
          <p:nvPr/>
        </p:nvSpPr>
        <p:spPr>
          <a:xfrm>
            <a:off x="10752286" y="2252629"/>
            <a:ext cx="7175541" cy="2890871"/>
          </a:xfrm>
          <a:custGeom>
            <a:avLst/>
            <a:gdLst/>
            <a:ahLst/>
            <a:cxnLst/>
            <a:rect l="l" t="t" r="r" b="b"/>
            <a:pathLst>
              <a:path w="7644683" h="3010094" extrusionOk="0">
                <a:moveTo>
                  <a:pt x="0" y="0"/>
                </a:moveTo>
                <a:lnTo>
                  <a:pt x="7644683" y="0"/>
                </a:lnTo>
                <a:lnTo>
                  <a:pt x="7644683" y="3010094"/>
                </a:lnTo>
                <a:lnTo>
                  <a:pt x="0" y="3010094"/>
                </a:lnTo>
                <a:lnTo>
                  <a:pt x="0" y="0"/>
                </a:lnTo>
                <a:close/>
              </a:path>
            </a:pathLst>
          </a:custGeom>
          <a:blipFill rotWithShape="1">
            <a:blip r:embed="rId3">
              <a:alphaModFix/>
            </a:blip>
            <a:stretch>
              <a:fillRect/>
            </a:stretch>
          </a:blipFill>
          <a:ln>
            <a:noFill/>
          </a:ln>
        </p:spPr>
      </p:sp>
      <p:sp>
        <p:nvSpPr>
          <p:cNvPr id="215" name="Google Shape;215;p15"/>
          <p:cNvSpPr/>
          <p:nvPr/>
        </p:nvSpPr>
        <p:spPr>
          <a:xfrm>
            <a:off x="10752287" y="5340809"/>
            <a:ext cx="6757791" cy="2890870"/>
          </a:xfrm>
          <a:custGeom>
            <a:avLst/>
            <a:gdLst/>
            <a:ahLst/>
            <a:cxnLst/>
            <a:rect l="l" t="t" r="r" b="b"/>
            <a:pathLst>
              <a:path w="6977252" h="2825787" extrusionOk="0">
                <a:moveTo>
                  <a:pt x="0" y="0"/>
                </a:moveTo>
                <a:lnTo>
                  <a:pt x="6977253" y="0"/>
                </a:lnTo>
                <a:lnTo>
                  <a:pt x="6977253" y="2825787"/>
                </a:lnTo>
                <a:lnTo>
                  <a:pt x="0" y="2825787"/>
                </a:lnTo>
                <a:lnTo>
                  <a:pt x="0" y="0"/>
                </a:lnTo>
                <a:close/>
              </a:path>
            </a:pathLst>
          </a:custGeom>
          <a:blipFill rotWithShape="1">
            <a:blip r:embed="rId4">
              <a:alphaModFix/>
            </a:blip>
            <a:stretch>
              <a:fillRect/>
            </a:stretch>
          </a:blipFill>
          <a:ln>
            <a:noFill/>
          </a:ln>
        </p:spPr>
      </p:sp>
      <p:sp>
        <p:nvSpPr>
          <p:cNvPr id="216" name="Google Shape;216;p15"/>
          <p:cNvSpPr txBox="1"/>
          <p:nvPr/>
        </p:nvSpPr>
        <p:spPr>
          <a:xfrm>
            <a:off x="409075" y="2383292"/>
            <a:ext cx="9731211" cy="5724644"/>
          </a:xfrm>
          <a:prstGeom prst="rect">
            <a:avLst/>
          </a:prstGeom>
          <a:noFill/>
          <a:ln>
            <a:noFill/>
          </a:ln>
        </p:spPr>
        <p:txBody>
          <a:bodyPr spcFirstLastPara="1" wrap="square" lIns="0" tIns="0" rIns="0" bIns="0" anchor="t" anchorCtr="0">
            <a:spAutoFit/>
          </a:bodyPr>
          <a:lstStyle/>
          <a:p>
            <a:pPr marL="322701" marR="0" lvl="1" algn="just" rtl="0">
              <a:spcBef>
                <a:spcPts val="0"/>
              </a:spcBef>
              <a:spcAft>
                <a:spcPts val="0"/>
              </a:spcAft>
              <a:buClr>
                <a:srgbClr val="000000"/>
              </a:buClr>
              <a:buSzPts val="2400"/>
            </a:pPr>
            <a:r>
              <a:rPr lang="en-US" sz="3200" b="0" i="0" dirty="0">
                <a:solidFill>
                  <a:srgbClr val="333333"/>
                </a:solidFill>
                <a:effectLst/>
                <a:latin typeface="Founders Grotesk Regular" panose="020B0503030202060203" pitchFamily="34" charset="0"/>
              </a:rPr>
              <a:t>Japanese Craftsmanship</a:t>
            </a:r>
          </a:p>
          <a:p>
            <a:pPr marL="322701" marR="0" lvl="1" algn="just" rtl="0">
              <a:spcBef>
                <a:spcPts val="0"/>
              </a:spcBef>
              <a:spcAft>
                <a:spcPts val="0"/>
              </a:spcAft>
              <a:buClr>
                <a:srgbClr val="000000"/>
              </a:buClr>
              <a:buSzPts val="2400"/>
            </a:pPr>
            <a:r>
              <a:rPr lang="en-US" sz="3200" b="0" i="0" dirty="0">
                <a:solidFill>
                  <a:srgbClr val="333333"/>
                </a:solidFill>
                <a:effectLst/>
                <a:latin typeface="Founders Grotesk Regular" panose="020B0503030202060203" pitchFamily="34" charset="0"/>
              </a:rPr>
              <a:t>The Epitome Of Sublime Beauty</a:t>
            </a:r>
          </a:p>
          <a:p>
            <a:pPr marL="322701" marR="0" lvl="1" algn="just" rtl="0">
              <a:spcBef>
                <a:spcPts val="0"/>
              </a:spcBef>
              <a:spcAft>
                <a:spcPts val="0"/>
              </a:spcAft>
              <a:buClr>
                <a:srgbClr val="000000"/>
              </a:buClr>
              <a:buSzPts val="2400"/>
            </a:pPr>
            <a:endParaRPr lang="en-US" sz="3200" b="0" i="0" dirty="0">
              <a:solidFill>
                <a:srgbClr val="333333"/>
              </a:solidFill>
              <a:effectLst/>
              <a:latin typeface="Founders Grotesk Regular" panose="020B0503030202060203" pitchFamily="34" charset="0"/>
            </a:endParaRPr>
          </a:p>
          <a:p>
            <a:pPr marL="322701" marR="0" lvl="1" algn="just" rtl="0">
              <a:spcBef>
                <a:spcPts val="0"/>
              </a:spcBef>
              <a:spcAft>
                <a:spcPts val="0"/>
              </a:spcAft>
              <a:buClr>
                <a:srgbClr val="000000"/>
              </a:buClr>
              <a:buSzPts val="2400"/>
            </a:pPr>
            <a:r>
              <a:rPr lang="en-US" sz="3200" b="0" i="0" dirty="0">
                <a:solidFill>
                  <a:srgbClr val="333333"/>
                </a:solidFill>
                <a:effectLst/>
                <a:latin typeface="Founders Grotesk Regular" panose="020B0503030202060203" pitchFamily="34" charset="0"/>
              </a:rPr>
              <a:t>Senichi - A premium collection that showcases the finest Japanese craftsmanship, featuring frames made with exceptional attention to detail.</a:t>
            </a:r>
            <a:endParaRPr lang="en-US" sz="2400" b="0" i="0" u="none" strike="noStrike" cap="none" dirty="0">
              <a:solidFill>
                <a:srgbClr val="000000"/>
              </a:solidFill>
              <a:latin typeface="Founders Grotesk Regular" panose="020B0503030202060203" pitchFamily="34" charset="0"/>
              <a:sym typeface="Arial"/>
            </a:endParaRPr>
          </a:p>
          <a:p>
            <a:pPr marL="322701" marR="0" lvl="1" algn="just" rtl="0">
              <a:spcBef>
                <a:spcPts val="0"/>
              </a:spcBef>
              <a:spcAft>
                <a:spcPts val="0"/>
              </a:spcAft>
              <a:buClr>
                <a:srgbClr val="000000"/>
              </a:buClr>
              <a:buSzPts val="2400"/>
            </a:pPr>
            <a:endParaRPr dirty="0">
              <a:latin typeface="Founders Grotesk Regular" panose="020B0503030202060203" pitchFamily="34" charset="0"/>
            </a:endParaRPr>
          </a:p>
          <a:p>
            <a:pPr marL="645402" marR="0" lvl="1" indent="-322701" algn="just" rtl="0">
              <a:spcBef>
                <a:spcPts val="0"/>
              </a:spcBef>
              <a:spcAft>
                <a:spcPts val="0"/>
              </a:spcAft>
              <a:buClr>
                <a:srgbClr val="000000"/>
              </a:buClr>
              <a:buSzPts val="2400"/>
              <a:buFont typeface="Arial"/>
              <a:buChar char="•"/>
            </a:pPr>
            <a:r>
              <a:rPr lang="en-US" sz="2400" b="0" i="0" u="none" strike="noStrike" cap="none" dirty="0">
                <a:solidFill>
                  <a:srgbClr val="000000"/>
                </a:solidFill>
                <a:latin typeface="Founders Grotesk Regular" panose="020B0503030202060203" pitchFamily="34" charset="0"/>
                <a:sym typeface="Arial"/>
              </a:rPr>
              <a:t>Celluloid/Titanium</a:t>
            </a:r>
          </a:p>
          <a:p>
            <a:pPr marL="645402" lvl="1" indent="-322701" algn="just">
              <a:buSzPts val="2400"/>
              <a:buFont typeface="Arial"/>
              <a:buChar char="•"/>
            </a:pPr>
            <a:r>
              <a:rPr lang="en-US" sz="2400" b="0" i="0" dirty="0">
                <a:solidFill>
                  <a:schemeClr val="tx1"/>
                </a:solidFill>
                <a:effectLst/>
                <a:latin typeface="Founders Grotesk Regular" panose="020B0503030202060203" pitchFamily="34" charset="0"/>
              </a:rPr>
              <a:t>Recommended for : MEN・WOMEN</a:t>
            </a:r>
            <a:endParaRPr sz="1800" b="1" dirty="0">
              <a:solidFill>
                <a:schemeClr val="tx1"/>
              </a:solidFill>
              <a:latin typeface="Founders Grotesk Regular" panose="020B0503030202060203" pitchFamily="34" charset="0"/>
            </a:endParaRPr>
          </a:p>
          <a:p>
            <a:pPr marL="645402" marR="0" lvl="1" indent="-322701" algn="just" rtl="0">
              <a:spcBef>
                <a:spcPts val="0"/>
              </a:spcBef>
              <a:spcAft>
                <a:spcPts val="0"/>
              </a:spcAft>
              <a:buClr>
                <a:srgbClr val="000000"/>
              </a:buClr>
              <a:buSzPts val="2400"/>
              <a:buFont typeface="Arial"/>
              <a:buChar char="•"/>
            </a:pPr>
            <a:r>
              <a:rPr lang="en-US" sz="2400" b="1" i="0" u="none" strike="noStrike" cap="none" dirty="0">
                <a:solidFill>
                  <a:srgbClr val="000000"/>
                </a:solidFill>
                <a:latin typeface="Founders Grotesk Regular" panose="020B0503030202060203" pitchFamily="34" charset="0"/>
                <a:sym typeface="Arial"/>
              </a:rPr>
              <a:t>USP</a:t>
            </a:r>
            <a:endParaRPr dirty="0">
              <a:latin typeface="Founders Grotesk Regular" panose="020B0503030202060203" pitchFamily="34" charset="0"/>
            </a:endParaRPr>
          </a:p>
          <a:p>
            <a:pPr marL="1102602" marR="0" lvl="2" indent="-322700" algn="just" rtl="0">
              <a:spcBef>
                <a:spcPts val="0"/>
              </a:spcBef>
              <a:spcAft>
                <a:spcPts val="0"/>
              </a:spcAft>
              <a:buClr>
                <a:srgbClr val="000000"/>
              </a:buClr>
              <a:buSzPts val="2800"/>
              <a:buFont typeface="Arial"/>
              <a:buChar char="•"/>
            </a:pPr>
            <a:r>
              <a:rPr lang="en-US" sz="2800" b="1" i="0" u="none" strike="noStrike" cap="none" dirty="0">
                <a:solidFill>
                  <a:srgbClr val="000000"/>
                </a:solidFill>
                <a:latin typeface="Founders Grotesk Regular" panose="020B0503030202060203" pitchFamily="34" charset="0"/>
                <a:sym typeface="Arial"/>
              </a:rPr>
              <a:t>Feature: Handcrafted celluloid and beta-titanium frames.</a:t>
            </a:r>
            <a:endParaRPr dirty="0">
              <a:latin typeface="Founders Grotesk Regular" panose="020B0503030202060203" pitchFamily="34" charset="0"/>
            </a:endParaRPr>
          </a:p>
          <a:p>
            <a:pPr marL="1102602" marR="0" lvl="2" indent="-322700" algn="just" rtl="0">
              <a:spcBef>
                <a:spcPts val="0"/>
              </a:spcBef>
              <a:spcAft>
                <a:spcPts val="0"/>
              </a:spcAft>
              <a:buClr>
                <a:srgbClr val="000000"/>
              </a:buClr>
              <a:buSzPts val="2800"/>
              <a:buFont typeface="Arial"/>
              <a:buChar char="•"/>
            </a:pPr>
            <a:r>
              <a:rPr lang="en-US" sz="2800" b="1" i="0" u="none" strike="noStrike" cap="none" dirty="0">
                <a:solidFill>
                  <a:srgbClr val="000000"/>
                </a:solidFill>
                <a:latin typeface="Founders Grotesk Regular" panose="020B0503030202060203" pitchFamily="34" charset="0"/>
                <a:sym typeface="Arial"/>
              </a:rPr>
              <a:t>Benefit: Vintage charm with strong, flexible materials.</a:t>
            </a:r>
            <a:endParaRPr dirty="0">
              <a:latin typeface="Founders Grotesk Regular" panose="020B0503030202060203" pitchFamily="34" charset="0"/>
            </a:endParaRPr>
          </a:p>
          <a:p>
            <a:pPr marL="1102602" marR="0" lvl="2" indent="-322700" algn="just" rtl="0">
              <a:spcBef>
                <a:spcPts val="0"/>
              </a:spcBef>
              <a:spcAft>
                <a:spcPts val="0"/>
              </a:spcAft>
              <a:buClr>
                <a:srgbClr val="000000"/>
              </a:buClr>
              <a:buSzPts val="2800"/>
              <a:buFont typeface="Arial"/>
              <a:buChar char="•"/>
            </a:pPr>
            <a:r>
              <a:rPr lang="en-US" sz="2800" b="1" i="0" u="none" strike="noStrike" cap="none" dirty="0">
                <a:solidFill>
                  <a:srgbClr val="000000"/>
                </a:solidFill>
                <a:latin typeface="Founders Grotesk Regular" panose="020B0503030202060203" pitchFamily="34" charset="0"/>
                <a:sym typeface="Arial"/>
              </a:rPr>
              <a:t>Target Group: Collectors and high-end buyers.</a:t>
            </a:r>
            <a:endParaRPr sz="2800" b="1" i="0" u="none" strike="noStrike" cap="none" dirty="0">
              <a:solidFill>
                <a:srgbClr val="000000"/>
              </a:solidFill>
              <a:highlight>
                <a:srgbClr val="FFFF00"/>
              </a:highlight>
              <a:latin typeface="Founders Grotesk Regular" panose="020B0503030202060203" pitchFamily="34" charset="0"/>
              <a:sym typeface="Arial"/>
            </a:endParaRPr>
          </a:p>
        </p:txBody>
      </p:sp>
      <p:pic>
        <p:nvPicPr>
          <p:cNvPr id="217" name="Google Shape;217;p15"/>
          <p:cNvPicPr preferRelativeResize="0"/>
          <p:nvPr/>
        </p:nvPicPr>
        <p:blipFill rotWithShape="1">
          <a:blip r:embed="rId5">
            <a:alphaModFix/>
          </a:blip>
          <a:srcRect/>
          <a:stretch/>
        </p:blipFill>
        <p:spPr>
          <a:xfrm>
            <a:off x="16277078" y="423060"/>
            <a:ext cx="1436400" cy="831437"/>
          </a:xfrm>
          <a:prstGeom prst="rect">
            <a:avLst/>
          </a:prstGeom>
          <a:noFill/>
          <a:ln>
            <a:noFill/>
          </a:ln>
        </p:spPr>
      </p:pic>
      <p:pic>
        <p:nvPicPr>
          <p:cNvPr id="6" name="Picture 5">
            <a:extLst>
              <a:ext uri="{FF2B5EF4-FFF2-40B4-BE49-F238E27FC236}">
                <a16:creationId xmlns:a16="http://schemas.microsoft.com/office/drawing/2014/main" id="{30F2EDCA-A73C-D23B-6F59-FCB57A8DCEA3}"/>
              </a:ext>
            </a:extLst>
          </p:cNvPr>
          <p:cNvPicPr>
            <a:picLocks noChangeAspect="1"/>
          </p:cNvPicPr>
          <p:nvPr/>
        </p:nvPicPr>
        <p:blipFill>
          <a:blip r:embed="rId6"/>
          <a:stretch>
            <a:fillRect/>
          </a:stretch>
        </p:blipFill>
        <p:spPr>
          <a:xfrm>
            <a:off x="733889" y="943528"/>
            <a:ext cx="5342578" cy="106269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8"/>
          <p:cNvSpPr txBox="1"/>
          <p:nvPr/>
        </p:nvSpPr>
        <p:spPr>
          <a:xfrm>
            <a:off x="467433" y="1198693"/>
            <a:ext cx="8157950" cy="4339609"/>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rgbClr val="000000"/>
              </a:buClr>
              <a:buSzPts val="2400"/>
            </a:pPr>
            <a:r>
              <a:rPr lang="en-US" sz="3200" b="0" i="0" dirty="0">
                <a:solidFill>
                  <a:srgbClr val="333333"/>
                </a:solidFill>
                <a:effectLst/>
                <a:latin typeface="Founders Grotesk Regular" panose="020B0503030202060203" pitchFamily="34" charset="0"/>
              </a:rPr>
              <a:t>Heart's Leaping</a:t>
            </a:r>
            <a:br>
              <a:rPr lang="en-US" sz="3200" dirty="0">
                <a:latin typeface="Founders Grotesk Regular" panose="020B0503030202060203" pitchFamily="34" charset="0"/>
              </a:rPr>
            </a:br>
            <a:r>
              <a:rPr lang="en-US" sz="3200" b="0" i="0" dirty="0">
                <a:solidFill>
                  <a:srgbClr val="333333"/>
                </a:solidFill>
                <a:effectLst/>
                <a:latin typeface="Founders Grotesk Regular" panose="020B0503030202060203" pitchFamily="34" charset="0"/>
              </a:rPr>
              <a:t>Under The Sun</a:t>
            </a:r>
            <a:endParaRPr lang="en-US" sz="2400" b="0" i="0" u="none" strike="noStrike" dirty="0">
              <a:solidFill>
                <a:srgbClr val="000000"/>
              </a:solidFill>
              <a:latin typeface="Founders Grotesk Regular" panose="020B0503030202060203" pitchFamily="34" charset="0"/>
              <a:sym typeface="Arial"/>
            </a:endParaRPr>
          </a:p>
          <a:p>
            <a:pPr marR="0" lvl="0" algn="l" rtl="0">
              <a:spcBef>
                <a:spcPts val="0"/>
              </a:spcBef>
              <a:spcAft>
                <a:spcPts val="0"/>
              </a:spcAft>
              <a:buClr>
                <a:srgbClr val="000000"/>
              </a:buClr>
              <a:buSzPts val="2400"/>
            </a:pPr>
            <a:r>
              <a:rPr lang="en-US" sz="2000" b="0" i="0" dirty="0">
                <a:solidFill>
                  <a:srgbClr val="333333"/>
                </a:solidFill>
                <a:effectLst/>
                <a:latin typeface="Founders Grotesk Regular" panose="020B0503030202060203" pitchFamily="34" charset="0"/>
              </a:rPr>
              <a:t>Where fashion meets function. Coming in an array of vibrant designs, these sunglasses not only reduce glare and protect your eyes from UV rays but also enable you to see the world more vividly. With SUN by your side, every moment becomes extra special.</a:t>
            </a:r>
          </a:p>
          <a:p>
            <a:pPr marR="0" lvl="0" algn="l" rtl="0">
              <a:spcBef>
                <a:spcPts val="0"/>
              </a:spcBef>
              <a:spcAft>
                <a:spcPts val="0"/>
              </a:spcAft>
              <a:buClr>
                <a:srgbClr val="000000"/>
              </a:buClr>
              <a:buSzPts val="2400"/>
            </a:pPr>
            <a:endParaRPr dirty="0">
              <a:latin typeface="Founders Grotesk Regular" panose="020B0503030202060203" pitchFamily="34" charset="0"/>
            </a:endParaRPr>
          </a:p>
          <a:p>
            <a:pPr marL="285750" marR="0" lvl="0" indent="-285750" algn="l" rtl="0">
              <a:spcBef>
                <a:spcPts val="0"/>
              </a:spcBef>
              <a:spcAft>
                <a:spcPts val="0"/>
              </a:spcAft>
              <a:buClr>
                <a:srgbClr val="000000"/>
              </a:buClr>
              <a:buSzPts val="2400"/>
              <a:buFont typeface="Arial"/>
              <a:buChar char="•"/>
            </a:pPr>
            <a:r>
              <a:rPr lang="en-US" sz="2000" dirty="0">
                <a:latin typeface="Founders Grotesk Regular" panose="020B0503030202060203" pitchFamily="34" charset="0"/>
              </a:rPr>
              <a:t>Stainless Steel</a:t>
            </a:r>
            <a:r>
              <a:rPr lang="en-US" sz="2000" dirty="0">
                <a:solidFill>
                  <a:srgbClr val="000000"/>
                </a:solidFill>
                <a:latin typeface="Founders Grotesk Regular" panose="020B0503030202060203" pitchFamily="34" charset="0"/>
                <a:sym typeface="Arial"/>
              </a:rPr>
              <a:t> / </a:t>
            </a:r>
            <a:r>
              <a:rPr lang="en-US" sz="2000" dirty="0" err="1">
                <a:latin typeface="Founders Grotesk Regular" panose="020B0503030202060203" pitchFamily="34" charset="0"/>
              </a:rPr>
              <a:t>U</a:t>
            </a:r>
            <a:r>
              <a:rPr lang="en-US" sz="2000" dirty="0" err="1">
                <a:solidFill>
                  <a:srgbClr val="000000"/>
                </a:solidFill>
                <a:latin typeface="Founders Grotesk Regular" panose="020B0503030202060203" pitchFamily="34" charset="0"/>
                <a:sym typeface="Arial"/>
              </a:rPr>
              <a:t>ltem</a:t>
            </a:r>
            <a:r>
              <a:rPr lang="en-US" sz="2000" dirty="0">
                <a:solidFill>
                  <a:srgbClr val="000000"/>
                </a:solidFill>
                <a:latin typeface="Founders Grotesk Regular" panose="020B0503030202060203" pitchFamily="34" charset="0"/>
                <a:sym typeface="Arial"/>
              </a:rPr>
              <a:t> / TR90</a:t>
            </a:r>
          </a:p>
          <a:p>
            <a:pPr marL="285750" indent="-285750">
              <a:buSzPts val="2400"/>
              <a:buFont typeface="Arial"/>
              <a:buChar char="•"/>
            </a:pPr>
            <a:r>
              <a:rPr lang="en-US" sz="2000" b="0" i="0" dirty="0">
                <a:solidFill>
                  <a:schemeClr val="tx1"/>
                </a:solidFill>
                <a:effectLst/>
                <a:latin typeface="Founders Grotesk Regular" panose="020B0503030202060203" pitchFamily="34" charset="0"/>
              </a:rPr>
              <a:t>Recommended for : MEN・WOMEN</a:t>
            </a:r>
            <a:endParaRPr sz="2000" dirty="0">
              <a:solidFill>
                <a:srgbClr val="000000"/>
              </a:solidFill>
              <a:latin typeface="Founders Grotesk Regular" panose="020B0503030202060203" pitchFamily="34" charset="0"/>
              <a:sym typeface="Arial"/>
            </a:endParaRPr>
          </a:p>
          <a:p>
            <a:pPr marL="285750" marR="0" lvl="0" indent="-285750" algn="l" rtl="0">
              <a:spcBef>
                <a:spcPts val="0"/>
              </a:spcBef>
              <a:spcAft>
                <a:spcPts val="0"/>
              </a:spcAft>
              <a:buClr>
                <a:srgbClr val="000000"/>
              </a:buClr>
              <a:buSzPts val="2400"/>
              <a:buFont typeface="Arial"/>
              <a:buChar char="•"/>
            </a:pPr>
            <a:r>
              <a:rPr lang="en-US" sz="1800" b="1" dirty="0">
                <a:solidFill>
                  <a:srgbClr val="000000"/>
                </a:solidFill>
                <a:latin typeface="Founders Grotesk Regular" panose="020B0503030202060203" pitchFamily="34" charset="0"/>
                <a:sym typeface="Arial"/>
              </a:rPr>
              <a:t>USP</a:t>
            </a:r>
            <a:endParaRPr sz="1100" dirty="0">
              <a:latin typeface="Founders Grotesk Regular" panose="020B0503030202060203" pitchFamily="34" charset="0"/>
            </a:endParaRPr>
          </a:p>
          <a:p>
            <a:pPr marL="742950" marR="0" lvl="1" indent="-285750" algn="l" rtl="0">
              <a:spcBef>
                <a:spcPts val="0"/>
              </a:spcBef>
              <a:spcAft>
                <a:spcPts val="0"/>
              </a:spcAft>
              <a:buClr>
                <a:srgbClr val="000000"/>
              </a:buClr>
              <a:buSzPts val="2800"/>
              <a:buFont typeface="Arial"/>
              <a:buChar char="•"/>
            </a:pPr>
            <a:r>
              <a:rPr lang="en-US" sz="2000" b="1" i="0" u="none" strike="noStrike" cap="none" dirty="0">
                <a:solidFill>
                  <a:srgbClr val="000000"/>
                </a:solidFill>
                <a:latin typeface="Founders Grotesk Regular" panose="020B0503030202060203" pitchFamily="34" charset="0"/>
                <a:sym typeface="Arial"/>
              </a:rPr>
              <a:t>Feature: Magnetic clip-on lenses.</a:t>
            </a:r>
            <a:endParaRPr sz="1100" dirty="0">
              <a:latin typeface="Founders Grotesk Regular" panose="020B0503030202060203" pitchFamily="34" charset="0"/>
            </a:endParaRPr>
          </a:p>
          <a:p>
            <a:pPr marL="742950" marR="0" lvl="1" indent="-285750" algn="l" rtl="0">
              <a:spcBef>
                <a:spcPts val="0"/>
              </a:spcBef>
              <a:spcAft>
                <a:spcPts val="0"/>
              </a:spcAft>
              <a:buClr>
                <a:srgbClr val="000000"/>
              </a:buClr>
              <a:buSzPts val="2800"/>
              <a:buFont typeface="Arial"/>
              <a:buChar char="•"/>
            </a:pPr>
            <a:r>
              <a:rPr lang="en-US" sz="2000" b="1" i="0" u="none" strike="noStrike" cap="none" dirty="0">
                <a:solidFill>
                  <a:srgbClr val="000000"/>
                </a:solidFill>
                <a:latin typeface="Founders Grotesk Regular" panose="020B0503030202060203" pitchFamily="34" charset="0"/>
                <a:sym typeface="Arial"/>
              </a:rPr>
              <a:t>Benefit: Instantly switch between lens types.</a:t>
            </a:r>
            <a:endParaRPr sz="1100" dirty="0">
              <a:latin typeface="Founders Grotesk Regular" panose="020B0503030202060203" pitchFamily="34" charset="0"/>
            </a:endParaRPr>
          </a:p>
          <a:p>
            <a:pPr marL="742950" marR="0" lvl="1" indent="-285750" algn="l" rtl="0">
              <a:spcBef>
                <a:spcPts val="0"/>
              </a:spcBef>
              <a:spcAft>
                <a:spcPts val="0"/>
              </a:spcAft>
              <a:buClr>
                <a:srgbClr val="000000"/>
              </a:buClr>
              <a:buSzPts val="2800"/>
              <a:buFont typeface="Arial"/>
              <a:buChar char="•"/>
            </a:pPr>
            <a:r>
              <a:rPr lang="en-US" sz="2000" b="1" i="0" u="none" strike="noStrike" cap="none" dirty="0">
                <a:solidFill>
                  <a:srgbClr val="000000"/>
                </a:solidFill>
                <a:latin typeface="Founders Grotesk Regular" panose="020B0503030202060203" pitchFamily="34" charset="0"/>
                <a:sym typeface="Arial"/>
              </a:rPr>
              <a:t>Target Group: Users who need prescription and sun protection.</a:t>
            </a:r>
            <a:endParaRPr sz="1100" dirty="0">
              <a:latin typeface="Founders Grotesk Regular" panose="020B0503030202060203" pitchFamily="34" charset="0"/>
            </a:endParaRPr>
          </a:p>
        </p:txBody>
      </p:sp>
      <p:pic>
        <p:nvPicPr>
          <p:cNvPr id="241" name="Google Shape;241;p18"/>
          <p:cNvPicPr preferRelativeResize="0"/>
          <p:nvPr/>
        </p:nvPicPr>
        <p:blipFill rotWithShape="1">
          <a:blip r:embed="rId3">
            <a:alphaModFix/>
          </a:blip>
          <a:srcRect/>
          <a:stretch/>
        </p:blipFill>
        <p:spPr>
          <a:xfrm>
            <a:off x="8775512" y="1594481"/>
            <a:ext cx="4599290" cy="2936546"/>
          </a:xfrm>
          <a:prstGeom prst="rect">
            <a:avLst/>
          </a:prstGeom>
          <a:noFill/>
          <a:ln>
            <a:noFill/>
          </a:ln>
        </p:spPr>
      </p:pic>
      <p:pic>
        <p:nvPicPr>
          <p:cNvPr id="242" name="Google Shape;242;p18"/>
          <p:cNvPicPr preferRelativeResize="0"/>
          <p:nvPr/>
        </p:nvPicPr>
        <p:blipFill rotWithShape="1">
          <a:blip r:embed="rId4">
            <a:alphaModFix/>
          </a:blip>
          <a:srcRect/>
          <a:stretch/>
        </p:blipFill>
        <p:spPr>
          <a:xfrm>
            <a:off x="13524931" y="1594479"/>
            <a:ext cx="4599290" cy="2936548"/>
          </a:xfrm>
          <a:prstGeom prst="rect">
            <a:avLst/>
          </a:prstGeom>
          <a:noFill/>
          <a:ln>
            <a:noFill/>
          </a:ln>
        </p:spPr>
      </p:pic>
      <p:pic>
        <p:nvPicPr>
          <p:cNvPr id="243" name="Google Shape;243;p18"/>
          <p:cNvPicPr preferRelativeResize="0"/>
          <p:nvPr/>
        </p:nvPicPr>
        <p:blipFill rotWithShape="1">
          <a:blip r:embed="rId5">
            <a:alphaModFix/>
          </a:blip>
          <a:srcRect/>
          <a:stretch/>
        </p:blipFill>
        <p:spPr>
          <a:xfrm>
            <a:off x="16277078" y="423060"/>
            <a:ext cx="1436400" cy="831437"/>
          </a:xfrm>
          <a:prstGeom prst="rect">
            <a:avLst/>
          </a:prstGeom>
          <a:noFill/>
          <a:ln>
            <a:noFill/>
          </a:ln>
        </p:spPr>
      </p:pic>
      <p:cxnSp>
        <p:nvCxnSpPr>
          <p:cNvPr id="3" name="Straight Connector 2">
            <a:extLst>
              <a:ext uri="{FF2B5EF4-FFF2-40B4-BE49-F238E27FC236}">
                <a16:creationId xmlns:a16="http://schemas.microsoft.com/office/drawing/2014/main" id="{CE4D0152-5671-4F93-225F-55B1AC4AF25B}"/>
              </a:ext>
            </a:extLst>
          </p:cNvPr>
          <p:cNvCxnSpPr/>
          <p:nvPr/>
        </p:nvCxnSpPr>
        <p:spPr>
          <a:xfrm>
            <a:off x="1146412" y="5714682"/>
            <a:ext cx="15814926" cy="0"/>
          </a:xfrm>
          <a:prstGeom prst="line">
            <a:avLst/>
          </a:prstGeom>
        </p:spPr>
        <p:style>
          <a:lnRef idx="1">
            <a:schemeClr val="dk1"/>
          </a:lnRef>
          <a:fillRef idx="0">
            <a:schemeClr val="dk1"/>
          </a:fillRef>
          <a:effectRef idx="0">
            <a:schemeClr val="dk1"/>
          </a:effectRef>
          <a:fontRef idx="minor">
            <a:schemeClr val="tx1"/>
          </a:fontRef>
        </p:style>
      </p:cxnSp>
      <p:sp>
        <p:nvSpPr>
          <p:cNvPr id="4" name="Google Shape;222;p16">
            <a:extLst>
              <a:ext uri="{FF2B5EF4-FFF2-40B4-BE49-F238E27FC236}">
                <a16:creationId xmlns:a16="http://schemas.microsoft.com/office/drawing/2014/main" id="{02972528-FDAF-5C0E-E9B1-9C7DC88015C2}"/>
              </a:ext>
            </a:extLst>
          </p:cNvPr>
          <p:cNvSpPr/>
          <p:nvPr/>
        </p:nvSpPr>
        <p:spPr>
          <a:xfrm>
            <a:off x="11252092" y="6163343"/>
            <a:ext cx="5302642" cy="1736052"/>
          </a:xfrm>
          <a:custGeom>
            <a:avLst/>
            <a:gdLst/>
            <a:ahLst/>
            <a:cxnLst/>
            <a:rect l="l" t="t" r="r" b="b"/>
            <a:pathLst>
              <a:path w="7312186" h="2685734" extrusionOk="0">
                <a:moveTo>
                  <a:pt x="0" y="0"/>
                </a:moveTo>
                <a:lnTo>
                  <a:pt x="7312187" y="0"/>
                </a:lnTo>
                <a:lnTo>
                  <a:pt x="7312187" y="2685734"/>
                </a:lnTo>
                <a:lnTo>
                  <a:pt x="0" y="2685734"/>
                </a:lnTo>
                <a:lnTo>
                  <a:pt x="0" y="0"/>
                </a:lnTo>
                <a:close/>
              </a:path>
            </a:pathLst>
          </a:custGeom>
          <a:blipFill rotWithShape="1">
            <a:blip r:embed="rId6">
              <a:alphaModFix/>
            </a:blip>
            <a:stretch>
              <a:fillRect/>
            </a:stretch>
          </a:blipFill>
          <a:ln>
            <a:noFill/>
          </a:ln>
        </p:spPr>
      </p:sp>
      <p:sp>
        <p:nvSpPr>
          <p:cNvPr id="5" name="Google Shape;223;p16">
            <a:extLst>
              <a:ext uri="{FF2B5EF4-FFF2-40B4-BE49-F238E27FC236}">
                <a16:creationId xmlns:a16="http://schemas.microsoft.com/office/drawing/2014/main" id="{06AFBB86-0AD0-7057-816A-0C2150E9054E}"/>
              </a:ext>
            </a:extLst>
          </p:cNvPr>
          <p:cNvSpPr/>
          <p:nvPr/>
        </p:nvSpPr>
        <p:spPr>
          <a:xfrm>
            <a:off x="11452743" y="8336602"/>
            <a:ext cx="5101991" cy="1472358"/>
          </a:xfrm>
          <a:custGeom>
            <a:avLst/>
            <a:gdLst/>
            <a:ahLst/>
            <a:cxnLst/>
            <a:rect l="l" t="t" r="r" b="b"/>
            <a:pathLst>
              <a:path w="7410288" h="2732544" extrusionOk="0">
                <a:moveTo>
                  <a:pt x="0" y="0"/>
                </a:moveTo>
                <a:lnTo>
                  <a:pt x="7410289" y="0"/>
                </a:lnTo>
                <a:lnTo>
                  <a:pt x="7410289" y="2732544"/>
                </a:lnTo>
                <a:lnTo>
                  <a:pt x="0" y="2732544"/>
                </a:lnTo>
                <a:lnTo>
                  <a:pt x="0" y="0"/>
                </a:lnTo>
                <a:close/>
              </a:path>
            </a:pathLst>
          </a:custGeom>
          <a:blipFill rotWithShape="1">
            <a:blip r:embed="rId7">
              <a:alphaModFix/>
            </a:blip>
            <a:stretch>
              <a:fillRect/>
            </a:stretch>
          </a:blipFill>
          <a:ln>
            <a:noFill/>
          </a:ln>
        </p:spPr>
      </p:sp>
      <p:sp>
        <p:nvSpPr>
          <p:cNvPr id="6" name="Google Shape;224;p16">
            <a:extLst>
              <a:ext uri="{FF2B5EF4-FFF2-40B4-BE49-F238E27FC236}">
                <a16:creationId xmlns:a16="http://schemas.microsoft.com/office/drawing/2014/main" id="{D4269CD4-ECEB-83C6-6D53-533D32F804FC}"/>
              </a:ext>
            </a:extLst>
          </p:cNvPr>
          <p:cNvSpPr txBox="1"/>
          <p:nvPr/>
        </p:nvSpPr>
        <p:spPr>
          <a:xfrm>
            <a:off x="467433" y="6539285"/>
            <a:ext cx="9959457" cy="3600986"/>
          </a:xfrm>
          <a:prstGeom prst="rect">
            <a:avLst/>
          </a:prstGeom>
          <a:noFill/>
          <a:ln>
            <a:noFill/>
          </a:ln>
        </p:spPr>
        <p:txBody>
          <a:bodyPr spcFirstLastPara="1" wrap="square" lIns="0" tIns="0" rIns="0" bIns="0" anchor="t" anchorCtr="0">
            <a:spAutoFit/>
          </a:bodyPr>
          <a:lstStyle/>
          <a:p>
            <a:pPr marL="364389" marR="0" lvl="1" algn="l" rtl="0">
              <a:spcBef>
                <a:spcPts val="0"/>
              </a:spcBef>
              <a:spcAft>
                <a:spcPts val="0"/>
              </a:spcAft>
              <a:buClr>
                <a:srgbClr val="000000"/>
              </a:buClr>
              <a:buSzPts val="2400"/>
            </a:pPr>
            <a:r>
              <a:rPr lang="en-US" sz="2800" b="0" i="0" dirty="0">
                <a:solidFill>
                  <a:srgbClr val="333333"/>
                </a:solidFill>
                <a:effectLst/>
                <a:latin typeface="Founders Grotesk Regular" panose="020B0503030202060203" pitchFamily="34" charset="0"/>
              </a:rPr>
              <a:t>The Smart Choice</a:t>
            </a:r>
            <a:br>
              <a:rPr lang="en-US" sz="2800" dirty="0">
                <a:latin typeface="Founders Grotesk Regular" panose="020B0503030202060203" pitchFamily="34" charset="0"/>
              </a:rPr>
            </a:br>
            <a:r>
              <a:rPr lang="en-US" sz="2800" b="0" i="0" dirty="0">
                <a:solidFill>
                  <a:srgbClr val="333333"/>
                </a:solidFill>
                <a:effectLst/>
                <a:latin typeface="Founders Grotesk Regular" panose="020B0503030202060203" pitchFamily="34" charset="0"/>
              </a:rPr>
              <a:t>For Digital-Age Consumers</a:t>
            </a:r>
          </a:p>
          <a:p>
            <a:pPr marL="364389" marR="0" lvl="1" algn="l" rtl="0">
              <a:spcBef>
                <a:spcPts val="0"/>
              </a:spcBef>
              <a:spcAft>
                <a:spcPts val="0"/>
              </a:spcAft>
              <a:buClr>
                <a:srgbClr val="000000"/>
              </a:buClr>
              <a:buSzPts val="2400"/>
            </a:pPr>
            <a:r>
              <a:rPr lang="en-US" sz="2400" b="0" i="0" dirty="0">
                <a:solidFill>
                  <a:srgbClr val="333333"/>
                </a:solidFill>
                <a:effectLst/>
                <a:latin typeface="Founders Grotesk Regular" panose="020B0503030202060203" pitchFamily="34" charset="0"/>
              </a:rPr>
              <a:t>A collection designed for the digital age, featuring frames with blue light protection for comfortable screen time.</a:t>
            </a:r>
            <a:endParaRPr lang="en-US" sz="1800" b="0" i="0" u="none" strike="noStrike" cap="none" dirty="0">
              <a:solidFill>
                <a:srgbClr val="000000"/>
              </a:solidFill>
              <a:latin typeface="Founders Grotesk Regular" panose="020B0503030202060203" pitchFamily="34" charset="0"/>
              <a:sym typeface="Arial"/>
            </a:endParaRPr>
          </a:p>
          <a:p>
            <a:pPr marL="364389" marR="0" lvl="1" algn="l" rtl="0">
              <a:spcBef>
                <a:spcPts val="0"/>
              </a:spcBef>
              <a:spcAft>
                <a:spcPts val="0"/>
              </a:spcAft>
              <a:buClr>
                <a:srgbClr val="000000"/>
              </a:buClr>
              <a:buSzPts val="2400"/>
            </a:pPr>
            <a:endParaRPr sz="1200" dirty="0">
              <a:latin typeface="Founders Grotesk Regular" panose="020B0503030202060203" pitchFamily="34" charset="0"/>
            </a:endParaRPr>
          </a:p>
          <a:p>
            <a:pPr marL="728779" marR="0" lvl="1" indent="-364390" algn="l"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Resin (</a:t>
            </a:r>
            <a:r>
              <a:rPr lang="en-US" sz="2000" b="0" i="0" u="none" strike="noStrike" cap="none" dirty="0" err="1">
                <a:solidFill>
                  <a:srgbClr val="000000"/>
                </a:solidFill>
                <a:latin typeface="Founders Grotesk Regular" panose="020B0503030202060203" pitchFamily="34" charset="0"/>
                <a:sym typeface="Arial"/>
              </a:rPr>
              <a:t>Ultem</a:t>
            </a:r>
            <a:r>
              <a:rPr lang="en-US" sz="2000" b="0" i="0" u="none" strike="noStrike" cap="none" dirty="0">
                <a:solidFill>
                  <a:srgbClr val="000000"/>
                </a:solidFill>
                <a:latin typeface="Founders Grotesk Regular" panose="020B0503030202060203" pitchFamily="34" charset="0"/>
                <a:sym typeface="Arial"/>
              </a:rPr>
              <a:t>)</a:t>
            </a:r>
          </a:p>
          <a:p>
            <a:pPr marL="728779" lvl="1" indent="-364390">
              <a:buSzPts val="2400"/>
              <a:buFont typeface="Arial"/>
              <a:buChar char="•"/>
            </a:pPr>
            <a:r>
              <a:rPr lang="en-US" sz="2000" b="0" i="0" dirty="0">
                <a:solidFill>
                  <a:schemeClr val="tx1"/>
                </a:solidFill>
                <a:effectLst/>
                <a:latin typeface="Founders Grotesk Regular" panose="020B0503030202060203" pitchFamily="34" charset="0"/>
              </a:rPr>
              <a:t>Recommended for : MEN・WOMEN</a:t>
            </a:r>
            <a:r>
              <a:rPr lang="en-US" sz="2000" b="0" i="0" u="none" strike="noStrike" cap="none" dirty="0">
                <a:solidFill>
                  <a:srgbClr val="000000"/>
                </a:solidFill>
                <a:latin typeface="Founders Grotesk Regular" panose="020B0503030202060203" pitchFamily="34" charset="0"/>
                <a:sym typeface="Arial"/>
              </a:rPr>
              <a:t> </a:t>
            </a:r>
            <a:endParaRPr sz="1200" dirty="0">
              <a:latin typeface="Founders Grotesk Regular" panose="020B0503030202060203" pitchFamily="34" charset="0"/>
            </a:endParaRPr>
          </a:p>
          <a:p>
            <a:pPr marL="728779" marR="0" lvl="1" indent="-364390" algn="l" rtl="0">
              <a:spcBef>
                <a:spcPts val="0"/>
              </a:spcBef>
              <a:spcAft>
                <a:spcPts val="0"/>
              </a:spcAft>
              <a:buClr>
                <a:srgbClr val="000000"/>
              </a:buClr>
              <a:buSzPts val="2400"/>
              <a:buFont typeface="Arial"/>
              <a:buChar char="•"/>
            </a:pPr>
            <a:r>
              <a:rPr lang="en-US" sz="1800" b="1" i="0" u="none" strike="noStrike" cap="none" dirty="0">
                <a:solidFill>
                  <a:srgbClr val="000000"/>
                </a:solidFill>
                <a:latin typeface="Founders Grotesk Regular" panose="020B0503030202060203" pitchFamily="34" charset="0"/>
                <a:sym typeface="Arial"/>
              </a:rPr>
              <a:t>USP</a:t>
            </a:r>
            <a:endParaRPr sz="1100" dirty="0">
              <a:latin typeface="Founders Grotesk Regular" panose="020B0503030202060203" pitchFamily="34" charset="0"/>
            </a:endParaRPr>
          </a:p>
          <a:p>
            <a:pPr marL="1278789" marR="0" lvl="2" indent="-457200" algn="l" rtl="0">
              <a:spcBef>
                <a:spcPts val="0"/>
              </a:spcBef>
              <a:spcAft>
                <a:spcPts val="0"/>
              </a:spcAft>
              <a:buClr>
                <a:srgbClr val="000000"/>
              </a:buClr>
              <a:buSzPts val="2800"/>
              <a:buFont typeface="Arial"/>
              <a:buChar char="•"/>
            </a:pPr>
            <a:r>
              <a:rPr lang="en-US" sz="2000" b="1" i="0" u="none" strike="noStrike" cap="none" dirty="0">
                <a:solidFill>
                  <a:srgbClr val="000000"/>
                </a:solidFill>
                <a:latin typeface="Founders Grotesk Regular" panose="020B0503030202060203" pitchFamily="34" charset="0"/>
                <a:sym typeface="Arial"/>
              </a:rPr>
              <a:t>Feature: Blue light filtering up to 25%</a:t>
            </a:r>
            <a:endParaRPr sz="1100" dirty="0">
              <a:latin typeface="Founders Grotesk Regular" panose="020B0503030202060203" pitchFamily="34" charset="0"/>
            </a:endParaRPr>
          </a:p>
          <a:p>
            <a:pPr marL="1278789" marR="0" lvl="2" indent="-457200" algn="l" rtl="0">
              <a:spcBef>
                <a:spcPts val="0"/>
              </a:spcBef>
              <a:spcAft>
                <a:spcPts val="0"/>
              </a:spcAft>
              <a:buClr>
                <a:srgbClr val="000000"/>
              </a:buClr>
              <a:buSzPts val="2800"/>
              <a:buFont typeface="Arial"/>
              <a:buChar char="•"/>
            </a:pPr>
            <a:r>
              <a:rPr lang="en-US" sz="2000" b="1" i="0" u="none" strike="noStrike" cap="none" dirty="0">
                <a:solidFill>
                  <a:srgbClr val="000000"/>
                </a:solidFill>
                <a:latin typeface="Founders Grotesk Regular" panose="020B0503030202060203" pitchFamily="34" charset="0"/>
                <a:sym typeface="Arial"/>
              </a:rPr>
              <a:t>Benefit: Reduces eye strain from screens.</a:t>
            </a:r>
            <a:endParaRPr sz="1100" dirty="0">
              <a:latin typeface="Founders Grotesk Regular" panose="020B0503030202060203" pitchFamily="34" charset="0"/>
            </a:endParaRPr>
          </a:p>
          <a:p>
            <a:pPr marL="1185979" marR="0" lvl="2" indent="-364389" algn="l" rtl="0">
              <a:spcBef>
                <a:spcPts val="0"/>
              </a:spcBef>
              <a:spcAft>
                <a:spcPts val="0"/>
              </a:spcAft>
              <a:buClr>
                <a:srgbClr val="000000"/>
              </a:buClr>
              <a:buSzPts val="2800"/>
              <a:buFont typeface="Arial"/>
              <a:buChar char="•"/>
            </a:pPr>
            <a:r>
              <a:rPr lang="en-US" sz="2000" b="1" i="0" u="none" strike="noStrike" cap="none" dirty="0">
                <a:solidFill>
                  <a:srgbClr val="000000"/>
                </a:solidFill>
                <a:latin typeface="Founders Grotesk Regular" panose="020B0503030202060203" pitchFamily="34" charset="0"/>
                <a:sym typeface="Arial"/>
              </a:rPr>
              <a:t>Target Group: Office workers, gamers, students.</a:t>
            </a:r>
            <a:endParaRPr sz="2000" b="1" i="0" u="none" strike="noStrike" cap="none" dirty="0">
              <a:solidFill>
                <a:srgbClr val="000000"/>
              </a:solidFill>
              <a:highlight>
                <a:srgbClr val="FFFF00"/>
              </a:highlight>
              <a:latin typeface="Founders Grotesk Regular" panose="020B0503030202060203" pitchFamily="34" charset="0"/>
              <a:sym typeface="Arial"/>
            </a:endParaRPr>
          </a:p>
        </p:txBody>
      </p:sp>
      <p:pic>
        <p:nvPicPr>
          <p:cNvPr id="8" name="Picture 7">
            <a:extLst>
              <a:ext uri="{FF2B5EF4-FFF2-40B4-BE49-F238E27FC236}">
                <a16:creationId xmlns:a16="http://schemas.microsoft.com/office/drawing/2014/main" id="{9E631B03-EBA3-55D1-B20C-6AFA540CC663}"/>
              </a:ext>
            </a:extLst>
          </p:cNvPr>
          <p:cNvPicPr>
            <a:picLocks noChangeAspect="1"/>
          </p:cNvPicPr>
          <p:nvPr/>
        </p:nvPicPr>
        <p:blipFill>
          <a:blip r:embed="rId8"/>
          <a:stretch>
            <a:fillRect/>
          </a:stretch>
        </p:blipFill>
        <p:spPr>
          <a:xfrm>
            <a:off x="699668" y="294468"/>
            <a:ext cx="4786732" cy="969621"/>
          </a:xfrm>
          <a:prstGeom prst="rect">
            <a:avLst/>
          </a:prstGeom>
        </p:spPr>
      </p:pic>
      <p:pic>
        <p:nvPicPr>
          <p:cNvPr id="10" name="Picture 9">
            <a:extLst>
              <a:ext uri="{FF2B5EF4-FFF2-40B4-BE49-F238E27FC236}">
                <a16:creationId xmlns:a16="http://schemas.microsoft.com/office/drawing/2014/main" id="{880986BA-11A4-9495-1AE1-3B0F8724DF4C}"/>
              </a:ext>
            </a:extLst>
          </p:cNvPr>
          <p:cNvPicPr>
            <a:picLocks noChangeAspect="1"/>
          </p:cNvPicPr>
          <p:nvPr/>
        </p:nvPicPr>
        <p:blipFill>
          <a:blip r:embed="rId9"/>
          <a:stretch>
            <a:fillRect/>
          </a:stretch>
        </p:blipFill>
        <p:spPr>
          <a:xfrm>
            <a:off x="699668" y="5846912"/>
            <a:ext cx="4622959" cy="74897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1"/>
          <p:cNvSpPr txBox="1"/>
          <p:nvPr/>
        </p:nvSpPr>
        <p:spPr>
          <a:xfrm>
            <a:off x="574339" y="1617538"/>
            <a:ext cx="11461289" cy="320083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Joining forces with FREAK' S STORE, a Japanese select store with an American spirit at heart, we bring to you a capsule collection built on the concept of "items that bring abundance and excitement to your lifestyle". Find eyewear in trendsetting styles from this season that you will have fun incorporating into different looks.</a:t>
            </a:r>
            <a:r>
              <a:rPr lang="en-US" sz="2000" dirty="0">
                <a:solidFill>
                  <a:schemeClr val="dk1"/>
                </a:solidFill>
                <a:latin typeface="Founders Grotesk Regular" panose="020B0503030202060203" pitchFamily="34" charset="0"/>
                <a:sym typeface="Arial"/>
              </a:rPr>
              <a:t> </a:t>
            </a:r>
            <a:endParaRPr lang="en-US" sz="1200" dirty="0">
              <a:solidFill>
                <a:schemeClr val="dk1"/>
              </a:solidFill>
              <a:latin typeface="Founders Grotesk Regular" panose="020B0503030202060203" pitchFamily="34" charset="0"/>
              <a:sym typeface="Arial"/>
            </a:endParaRPr>
          </a:p>
          <a:p>
            <a:pPr marL="285750" marR="0" lvl="0" indent="-285750" algn="l" rtl="0">
              <a:spcBef>
                <a:spcPts val="0"/>
              </a:spcBef>
              <a:spcAft>
                <a:spcPts val="0"/>
              </a:spcAft>
              <a:buClr>
                <a:srgbClr val="000000"/>
              </a:buClr>
              <a:buSzPts val="2400"/>
              <a:buFont typeface="Arial"/>
              <a:buChar char="•"/>
            </a:pPr>
            <a:endParaRPr sz="1200" dirty="0">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dirty="0">
                <a:solidFill>
                  <a:schemeClr val="dk1"/>
                </a:solidFill>
                <a:latin typeface="Founders Grotesk Regular" panose="020B0503030202060203" pitchFamily="34" charset="0"/>
                <a:sym typeface="Arial"/>
              </a:rPr>
              <a:t>Acetate/ stainless steel</a:t>
            </a:r>
          </a:p>
          <a:p>
            <a:pPr marL="285750" indent="-285750">
              <a:buClr>
                <a:schemeClr val="dk1"/>
              </a:buClr>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800"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b="1"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Trendsetting eyewear collection.</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Adds excitement and versatility to fashion.</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Young, fashion-forward individuals.</a:t>
            </a:r>
            <a:endParaRPr sz="1600" b="0" i="0" u="none" strike="noStrike" cap="none" dirty="0">
              <a:solidFill>
                <a:schemeClr val="dk1"/>
              </a:solidFill>
              <a:latin typeface="Founders Grotesk Regular" panose="020B0503030202060203" pitchFamily="34" charset="0"/>
              <a:sym typeface="Arial"/>
            </a:endParaRPr>
          </a:p>
        </p:txBody>
      </p:sp>
      <p:pic>
        <p:nvPicPr>
          <p:cNvPr id="269" name="Google Shape;269;p21"/>
          <p:cNvPicPr preferRelativeResize="0"/>
          <p:nvPr/>
        </p:nvPicPr>
        <p:blipFill rotWithShape="1">
          <a:blip r:embed="rId3">
            <a:alphaModFix/>
          </a:blip>
          <a:srcRect/>
          <a:stretch/>
        </p:blipFill>
        <p:spPr>
          <a:xfrm>
            <a:off x="12369922" y="1155232"/>
            <a:ext cx="4039737" cy="2473550"/>
          </a:xfrm>
          <a:prstGeom prst="rect">
            <a:avLst/>
          </a:prstGeom>
          <a:noFill/>
          <a:ln>
            <a:noFill/>
          </a:ln>
        </p:spPr>
      </p:pic>
      <p:pic>
        <p:nvPicPr>
          <p:cNvPr id="270" name="Google Shape;270;p21"/>
          <p:cNvPicPr preferRelativeResize="0"/>
          <p:nvPr/>
        </p:nvPicPr>
        <p:blipFill rotWithShape="1">
          <a:blip r:embed="rId4">
            <a:alphaModFix/>
          </a:blip>
          <a:srcRect t="11162" b="10702"/>
          <a:stretch/>
        </p:blipFill>
        <p:spPr>
          <a:xfrm>
            <a:off x="12214755" y="3191863"/>
            <a:ext cx="4374030" cy="1980630"/>
          </a:xfrm>
          <a:prstGeom prst="rect">
            <a:avLst/>
          </a:prstGeom>
          <a:noFill/>
          <a:ln>
            <a:noFill/>
          </a:ln>
        </p:spPr>
      </p:pic>
      <p:pic>
        <p:nvPicPr>
          <p:cNvPr id="271" name="Google Shape;271;p21"/>
          <p:cNvPicPr preferRelativeResize="0"/>
          <p:nvPr/>
        </p:nvPicPr>
        <p:blipFill rotWithShape="1">
          <a:blip r:embed="rId5">
            <a:alphaModFix/>
          </a:blip>
          <a:srcRect/>
          <a:stretch/>
        </p:blipFill>
        <p:spPr>
          <a:xfrm>
            <a:off x="16277078" y="423060"/>
            <a:ext cx="1436400" cy="831437"/>
          </a:xfrm>
          <a:prstGeom prst="rect">
            <a:avLst/>
          </a:prstGeom>
          <a:noFill/>
          <a:ln>
            <a:noFill/>
          </a:ln>
        </p:spPr>
      </p:pic>
      <p:sp>
        <p:nvSpPr>
          <p:cNvPr id="2" name="Google Shape;250;p19">
            <a:extLst>
              <a:ext uri="{FF2B5EF4-FFF2-40B4-BE49-F238E27FC236}">
                <a16:creationId xmlns:a16="http://schemas.microsoft.com/office/drawing/2014/main" id="{EF7EA0F8-1A0A-D263-431B-A6C9A7D72CC1}"/>
              </a:ext>
            </a:extLst>
          </p:cNvPr>
          <p:cNvSpPr txBox="1"/>
          <p:nvPr/>
        </p:nvSpPr>
        <p:spPr>
          <a:xfrm>
            <a:off x="4696895" y="40914"/>
            <a:ext cx="15297076"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i="0" u="sng" strike="noStrike" dirty="0">
                <a:solidFill>
                  <a:srgbClr val="000000"/>
                </a:solidFill>
                <a:latin typeface="Founders Grotesk Regular" panose="020B0503030202060203" pitchFamily="34" charset="0"/>
                <a:sym typeface="Arial"/>
              </a:rPr>
              <a:t>OWNDAYS </a:t>
            </a:r>
            <a:r>
              <a:rPr lang="en-US" sz="4800" b="0" i="0" u="sng" dirty="0">
                <a:solidFill>
                  <a:srgbClr val="000000"/>
                </a:solidFill>
                <a:latin typeface="Founders Grotesk Regular" panose="020B0503030202060203" pitchFamily="34" charset="0"/>
                <a:sym typeface="Arial"/>
              </a:rPr>
              <a:t>×</a:t>
            </a:r>
            <a:r>
              <a:rPr lang="en-US" sz="4800" i="0" u="sng" strike="noStrike" dirty="0">
                <a:solidFill>
                  <a:srgbClr val="000000"/>
                </a:solidFill>
                <a:latin typeface="Founders Grotesk Regular" panose="020B0503030202060203" pitchFamily="34" charset="0"/>
                <a:sym typeface="Arial"/>
              </a:rPr>
              <a:t> COLLABORATION</a:t>
            </a:r>
            <a:r>
              <a:rPr lang="en-US" sz="4800" u="sng" dirty="0">
                <a:solidFill>
                  <a:schemeClr val="dk1"/>
                </a:solidFill>
                <a:latin typeface="Founders Grotesk Regular" panose="020B0503030202060203" pitchFamily="34" charset="0"/>
                <a:sym typeface="Arial"/>
              </a:rPr>
              <a:t> </a:t>
            </a:r>
            <a:endParaRPr sz="900" u="sng" dirty="0">
              <a:latin typeface="Founders Grotesk Regular" panose="020B0503030202060203" pitchFamily="34" charset="0"/>
            </a:endParaRPr>
          </a:p>
        </p:txBody>
      </p:sp>
      <p:cxnSp>
        <p:nvCxnSpPr>
          <p:cNvPr id="3" name="Straight Connector 2">
            <a:extLst>
              <a:ext uri="{FF2B5EF4-FFF2-40B4-BE49-F238E27FC236}">
                <a16:creationId xmlns:a16="http://schemas.microsoft.com/office/drawing/2014/main" id="{D56C8B74-CA83-3B51-911D-BE935D25D8B3}"/>
              </a:ext>
            </a:extLst>
          </p:cNvPr>
          <p:cNvCxnSpPr/>
          <p:nvPr/>
        </p:nvCxnSpPr>
        <p:spPr>
          <a:xfrm>
            <a:off x="1146412" y="5223354"/>
            <a:ext cx="15814926" cy="0"/>
          </a:xfrm>
          <a:prstGeom prst="line">
            <a:avLst/>
          </a:prstGeom>
        </p:spPr>
        <p:style>
          <a:lnRef idx="1">
            <a:schemeClr val="dk1"/>
          </a:lnRef>
          <a:fillRef idx="0">
            <a:schemeClr val="dk1"/>
          </a:fillRef>
          <a:effectRef idx="0">
            <a:schemeClr val="dk1"/>
          </a:effectRef>
          <a:fontRef idx="minor">
            <a:schemeClr val="tx1"/>
          </a:fontRef>
        </p:style>
      </p:cxnSp>
      <p:sp>
        <p:nvSpPr>
          <p:cNvPr id="5" name="Google Shape;251;p19">
            <a:extLst>
              <a:ext uri="{FF2B5EF4-FFF2-40B4-BE49-F238E27FC236}">
                <a16:creationId xmlns:a16="http://schemas.microsoft.com/office/drawing/2014/main" id="{48D9F187-930E-C3E3-0023-653CB1EFFCA4}"/>
              </a:ext>
            </a:extLst>
          </p:cNvPr>
          <p:cNvSpPr txBox="1"/>
          <p:nvPr/>
        </p:nvSpPr>
        <p:spPr>
          <a:xfrm>
            <a:off x="547044" y="6350107"/>
            <a:ext cx="11791276" cy="347783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An eyewear project designed by Shingo </a:t>
            </a:r>
            <a:r>
              <a:rPr lang="en-US" sz="2000" b="0" i="0" u="none" strike="noStrike" dirty="0" err="1">
                <a:solidFill>
                  <a:srgbClr val="000000"/>
                </a:solidFill>
                <a:latin typeface="Founders Grotesk Regular" panose="020B0503030202060203" pitchFamily="34" charset="0"/>
                <a:sym typeface="Arial"/>
              </a:rPr>
              <a:t>Aiba</a:t>
            </a:r>
            <a:r>
              <a:rPr lang="en-US" sz="2000" b="0" i="0" u="none" strike="noStrike" dirty="0">
                <a:solidFill>
                  <a:srgbClr val="000000"/>
                </a:solidFill>
                <a:latin typeface="Founders Grotesk Regular" panose="020B0503030202060203" pitchFamily="34" charset="0"/>
                <a:sym typeface="Arial"/>
              </a:rPr>
              <a:t>, a Japanese designer from a global fashion brand, using the sensibilities he cultivated in Paris "Made In JAPAN" has been producing eyeglasses for over 50 years in Sabae City, Fukui Prefecture, where Japanese eyeglasses are produced, combining the skills of craftsmen and advanced technology to create the best comfort and sophisticated design. It's a collection. </a:t>
            </a:r>
            <a:endParaRPr lang="en-US" sz="1200" b="0" i="0" u="none" strike="noStrike" dirty="0">
              <a:solidFill>
                <a:srgbClr val="000000"/>
              </a:solidFill>
              <a:latin typeface="Founders Grotesk Regular" panose="020B0503030202060203" pitchFamily="34" charset="0"/>
              <a:sym typeface="Arial"/>
            </a:endParaRPr>
          </a:p>
          <a:p>
            <a:pPr marL="285750" marR="0" lvl="0" indent="-285750" algn="l" rtl="0">
              <a:spcBef>
                <a:spcPts val="0"/>
              </a:spcBef>
              <a:spcAft>
                <a:spcPts val="0"/>
              </a:spcAft>
              <a:buClr>
                <a:srgbClr val="000000"/>
              </a:buClr>
              <a:buSzPts val="2400"/>
              <a:buFont typeface="Arial"/>
              <a:buChar char="•"/>
            </a:pPr>
            <a:endParaRPr sz="1200" dirty="0">
              <a:latin typeface="Founders Grotesk Regular" panose="020B0503030202060203" pitchFamily="34" charset="0"/>
            </a:endParaRPr>
          </a:p>
          <a:p>
            <a:pPr marL="285750" marR="0" lvl="0" indent="-285750" algn="l" rtl="0">
              <a:spcBef>
                <a:spcPts val="0"/>
              </a:spcBef>
              <a:spcAft>
                <a:spcPts val="0"/>
              </a:spcAft>
              <a:buClr>
                <a:srgbClr val="000000"/>
              </a:buClr>
              <a:buSzPts val="2400"/>
              <a:buFont typeface="Arial"/>
              <a:buChar char="•"/>
            </a:pPr>
            <a:r>
              <a:rPr lang="en-US" sz="2000" dirty="0">
                <a:solidFill>
                  <a:srgbClr val="000000"/>
                </a:solidFill>
                <a:latin typeface="Founders Grotesk Regular" panose="020B0503030202060203" pitchFamily="34" charset="0"/>
                <a:sym typeface="Arial"/>
              </a:rPr>
              <a:t>Acetate/ titanium</a:t>
            </a:r>
          </a:p>
          <a:p>
            <a:pPr marL="285750" indent="-285750">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800" dirty="0">
              <a:latin typeface="Founders Grotesk Regular" panose="020B0503030202060203" pitchFamily="34" charset="0"/>
            </a:endParaRPr>
          </a:p>
          <a:p>
            <a:pPr marL="285750" marR="0" lvl="0" indent="-285750" algn="l" rtl="0">
              <a:spcBef>
                <a:spcPts val="0"/>
              </a:spcBef>
              <a:spcAft>
                <a:spcPts val="0"/>
              </a:spcAft>
              <a:buClr>
                <a:srgbClr val="000000"/>
              </a:buClr>
              <a:buSzPts val="2400"/>
              <a:buFont typeface="Arial"/>
              <a:buChar char="•"/>
            </a:pPr>
            <a:r>
              <a:rPr lang="en-US" sz="1800" b="1" i="0" u="none" strike="noStrike" dirty="0">
                <a:solidFill>
                  <a:srgbClr val="000000"/>
                </a:solidFill>
                <a:latin typeface="Founders Grotesk Regular" panose="020B0503030202060203" pitchFamily="34" charset="0"/>
                <a:sym typeface="Arial"/>
              </a:rPr>
              <a:t>USP</a:t>
            </a:r>
            <a:endParaRPr sz="11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Designer frames with modern-retro influence.</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Unique styles blending classic details with modern materials.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Trendsetters and design</a:t>
            </a:r>
            <a:endParaRPr sz="2400" b="1" i="0" u="none" strike="noStrike" cap="none" dirty="0">
              <a:solidFill>
                <a:schemeClr val="dk1"/>
              </a:solidFill>
              <a:latin typeface="Founders Grotesk Regular" panose="020B0503030202060203" pitchFamily="34" charset="0"/>
              <a:sym typeface="Arial"/>
            </a:endParaRPr>
          </a:p>
        </p:txBody>
      </p:sp>
      <p:pic>
        <p:nvPicPr>
          <p:cNvPr id="6" name="Google Shape;252;p19">
            <a:extLst>
              <a:ext uri="{FF2B5EF4-FFF2-40B4-BE49-F238E27FC236}">
                <a16:creationId xmlns:a16="http://schemas.microsoft.com/office/drawing/2014/main" id="{B5CFA070-41BD-3C0B-B804-1315B3E4CBC3}"/>
              </a:ext>
            </a:extLst>
          </p:cNvPr>
          <p:cNvPicPr preferRelativeResize="0"/>
          <p:nvPr/>
        </p:nvPicPr>
        <p:blipFill rotWithShape="1">
          <a:blip r:embed="rId6">
            <a:alphaModFix/>
          </a:blip>
          <a:srcRect t="9606" b="13537"/>
          <a:stretch/>
        </p:blipFill>
        <p:spPr>
          <a:xfrm>
            <a:off x="12479840" y="5923987"/>
            <a:ext cx="4875414" cy="2341911"/>
          </a:xfrm>
          <a:prstGeom prst="rect">
            <a:avLst/>
          </a:prstGeom>
          <a:noFill/>
          <a:ln>
            <a:noFill/>
          </a:ln>
        </p:spPr>
      </p:pic>
      <p:pic>
        <p:nvPicPr>
          <p:cNvPr id="7" name="Google Shape;253;p19">
            <a:extLst>
              <a:ext uri="{FF2B5EF4-FFF2-40B4-BE49-F238E27FC236}">
                <a16:creationId xmlns:a16="http://schemas.microsoft.com/office/drawing/2014/main" id="{F45F4FFC-74B2-D554-CFB3-4370192AF2BF}"/>
              </a:ext>
            </a:extLst>
          </p:cNvPr>
          <p:cNvPicPr preferRelativeResize="0"/>
          <p:nvPr/>
        </p:nvPicPr>
        <p:blipFill rotWithShape="1">
          <a:blip r:embed="rId7">
            <a:alphaModFix/>
          </a:blip>
          <a:srcRect t="13811" b="15155"/>
          <a:stretch/>
        </p:blipFill>
        <p:spPr>
          <a:xfrm>
            <a:off x="12553120" y="7984424"/>
            <a:ext cx="4916358" cy="2244058"/>
          </a:xfrm>
          <a:prstGeom prst="rect">
            <a:avLst/>
          </a:prstGeom>
          <a:noFill/>
          <a:ln>
            <a:noFill/>
          </a:ln>
        </p:spPr>
      </p:pic>
      <p:pic>
        <p:nvPicPr>
          <p:cNvPr id="9" name="Picture 8">
            <a:extLst>
              <a:ext uri="{FF2B5EF4-FFF2-40B4-BE49-F238E27FC236}">
                <a16:creationId xmlns:a16="http://schemas.microsoft.com/office/drawing/2014/main" id="{E18B0481-EC75-6F57-C47F-8FB3E6149516}"/>
              </a:ext>
            </a:extLst>
          </p:cNvPr>
          <p:cNvPicPr>
            <a:picLocks noChangeAspect="1"/>
          </p:cNvPicPr>
          <p:nvPr/>
        </p:nvPicPr>
        <p:blipFill>
          <a:blip r:embed="rId8"/>
          <a:stretch>
            <a:fillRect/>
          </a:stretch>
        </p:blipFill>
        <p:spPr>
          <a:xfrm>
            <a:off x="574340" y="5471538"/>
            <a:ext cx="6359074" cy="720486"/>
          </a:xfrm>
          <a:prstGeom prst="rect">
            <a:avLst/>
          </a:prstGeom>
        </p:spPr>
      </p:pic>
      <p:pic>
        <p:nvPicPr>
          <p:cNvPr id="11" name="Picture 10">
            <a:extLst>
              <a:ext uri="{FF2B5EF4-FFF2-40B4-BE49-F238E27FC236}">
                <a16:creationId xmlns:a16="http://schemas.microsoft.com/office/drawing/2014/main" id="{7592837A-F879-E2B0-A544-4202D4A81F29}"/>
              </a:ext>
            </a:extLst>
          </p:cNvPr>
          <p:cNvPicPr>
            <a:picLocks noChangeAspect="1"/>
          </p:cNvPicPr>
          <p:nvPr/>
        </p:nvPicPr>
        <p:blipFill>
          <a:blip r:embed="rId9"/>
          <a:stretch>
            <a:fillRect/>
          </a:stretch>
        </p:blipFill>
        <p:spPr>
          <a:xfrm>
            <a:off x="574340" y="947438"/>
            <a:ext cx="6030904" cy="670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2"/>
          <p:cNvSpPr txBox="1"/>
          <p:nvPr/>
        </p:nvSpPr>
        <p:spPr>
          <a:xfrm>
            <a:off x="905588" y="1400556"/>
            <a:ext cx="10285576" cy="350861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Presenting the spectacle frame collaboration with POMPOMPURIN. It’s cuteness overload with these spectacle frames featuring </a:t>
            </a:r>
            <a:r>
              <a:rPr lang="en-US" sz="2000" b="0" i="0" u="none" strike="noStrike" dirty="0" err="1">
                <a:solidFill>
                  <a:srgbClr val="000000"/>
                </a:solidFill>
                <a:latin typeface="Founders Grotesk Regular" panose="020B0503030202060203" pitchFamily="34" charset="0"/>
                <a:sym typeface="Arial"/>
              </a:rPr>
              <a:t>Pompompurin</a:t>
            </a:r>
            <a:r>
              <a:rPr lang="en-US" sz="2000" b="0" i="0" u="none" strike="noStrike" dirty="0">
                <a:solidFill>
                  <a:srgbClr val="000000"/>
                </a:solidFill>
                <a:latin typeface="Founders Grotesk Regular" panose="020B0503030202060203" pitchFamily="34" charset="0"/>
                <a:sym typeface="Arial"/>
              </a:rPr>
              <a:t>, the boy golden retriever with his trademark brown beret. Whether you’re out and about or relaxing at home, pick your </a:t>
            </a:r>
            <a:r>
              <a:rPr lang="en-US" sz="2000" b="0" i="0" u="none" strike="noStrike" dirty="0" err="1">
                <a:solidFill>
                  <a:srgbClr val="000000"/>
                </a:solidFill>
                <a:latin typeface="Founders Grotesk Regular" panose="020B0503030202060203" pitchFamily="34" charset="0"/>
                <a:sym typeface="Arial"/>
              </a:rPr>
              <a:t>favourable</a:t>
            </a:r>
            <a:r>
              <a:rPr lang="en-US" sz="2000" b="0" i="0" u="none" strike="noStrike" dirty="0">
                <a:solidFill>
                  <a:srgbClr val="000000"/>
                </a:solidFill>
                <a:latin typeface="Founders Grotesk Regular" panose="020B0503030202060203" pitchFamily="34" charset="0"/>
                <a:sym typeface="Arial"/>
              </a:rPr>
              <a:t> pair and keep </a:t>
            </a:r>
            <a:r>
              <a:rPr lang="en-US" sz="2000" b="0" i="0" u="none" strike="noStrike" dirty="0" err="1">
                <a:solidFill>
                  <a:srgbClr val="000000"/>
                </a:solidFill>
                <a:latin typeface="Founders Grotesk Regular" panose="020B0503030202060203" pitchFamily="34" charset="0"/>
                <a:sym typeface="Arial"/>
              </a:rPr>
              <a:t>Pompompurin</a:t>
            </a:r>
            <a:r>
              <a:rPr lang="en-US" sz="2000" b="0" i="0" u="none" strike="noStrike" dirty="0">
                <a:solidFill>
                  <a:srgbClr val="000000"/>
                </a:solidFill>
                <a:latin typeface="Founders Grotesk Regular" panose="020B0503030202060203" pitchFamily="34" charset="0"/>
                <a:sym typeface="Arial"/>
              </a:rPr>
              <a:t> by your side at all time!</a:t>
            </a:r>
            <a:r>
              <a:rPr lang="en-US" sz="2000" dirty="0">
                <a:solidFill>
                  <a:schemeClr val="dk1"/>
                </a:solidFill>
                <a:latin typeface="Founders Grotesk Regular" panose="020B0503030202060203" pitchFamily="34" charset="0"/>
                <a:sym typeface="Arial"/>
              </a:rPr>
              <a:t> </a:t>
            </a:r>
            <a:endParaRPr sz="1200" dirty="0">
              <a:latin typeface="Founders Grotesk Regular" panose="020B0503030202060203" pitchFamily="34" charset="0"/>
            </a:endParaRPr>
          </a:p>
          <a:p>
            <a:pPr marR="0" lvl="0" algn="l" rtl="0">
              <a:spcBef>
                <a:spcPts val="0"/>
              </a:spcBef>
              <a:spcAft>
                <a:spcPts val="0"/>
              </a:spcAft>
              <a:buClr>
                <a:schemeClr val="dk1"/>
              </a:buClr>
              <a:buSzPts val="2400"/>
            </a:pPr>
            <a:endParaRPr sz="1200" dirty="0">
              <a:latin typeface="Founders Grotesk Regular" panose="020B0503030202060203" pitchFamily="34" charset="0"/>
            </a:endParaRPr>
          </a:p>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Stainless steel / Acetate</a:t>
            </a:r>
            <a:r>
              <a:rPr lang="en-US" sz="2000" dirty="0">
                <a:solidFill>
                  <a:schemeClr val="dk1"/>
                </a:solidFill>
                <a:latin typeface="Founders Grotesk Regular" panose="020B0503030202060203" pitchFamily="34" charset="0"/>
                <a:sym typeface="Arial"/>
              </a:rPr>
              <a:t> </a:t>
            </a:r>
          </a:p>
          <a:p>
            <a:pPr marL="285750" indent="-285750">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800" dirty="0">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b="1"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Cute frames featuring </a:t>
            </a:r>
            <a:r>
              <a:rPr lang="en-US" sz="2400" b="1" i="0" u="none" strike="noStrike" cap="none" dirty="0" err="1">
                <a:solidFill>
                  <a:schemeClr val="dk1"/>
                </a:solidFill>
                <a:latin typeface="Founders Grotesk Regular" panose="020B0503030202060203" pitchFamily="34" charset="0"/>
                <a:sym typeface="Arial"/>
              </a:rPr>
              <a:t>Pompompurin</a:t>
            </a:r>
            <a:r>
              <a:rPr lang="en-US" sz="2400" b="1" i="0" u="none" strike="noStrike" cap="none" dirty="0">
                <a:solidFill>
                  <a:schemeClr val="dk1"/>
                </a:solidFill>
                <a:latin typeface="Founders Grotesk Regular" panose="020B0503030202060203" pitchFamily="34" charset="0"/>
                <a:sym typeface="Arial"/>
              </a:rPr>
              <a:t>.</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Fun, playful eyewear for fans of the character.</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Sanrio lovers and those who enjoy cute designs.</a:t>
            </a:r>
            <a:r>
              <a:rPr lang="en-US" sz="1600" b="0" i="0" u="none" strike="noStrike" cap="none" dirty="0">
                <a:solidFill>
                  <a:schemeClr val="dk1"/>
                </a:solidFill>
                <a:latin typeface="Founders Grotesk Regular" panose="020B0503030202060203" pitchFamily="34" charset="0"/>
                <a:ea typeface="Calibri"/>
                <a:cs typeface="Calibri"/>
                <a:sym typeface="Calibri"/>
              </a:rPr>
              <a:t>	</a:t>
            </a:r>
            <a:endParaRPr sz="1200" dirty="0">
              <a:latin typeface="Founders Grotesk Regular" panose="020B0503030202060203" pitchFamily="34" charset="0"/>
            </a:endParaRPr>
          </a:p>
        </p:txBody>
      </p:sp>
      <p:pic>
        <p:nvPicPr>
          <p:cNvPr id="278" name="Google Shape;278;p22"/>
          <p:cNvPicPr preferRelativeResize="0"/>
          <p:nvPr/>
        </p:nvPicPr>
        <p:blipFill rotWithShape="1">
          <a:blip r:embed="rId3">
            <a:alphaModFix/>
          </a:blip>
          <a:srcRect/>
          <a:stretch/>
        </p:blipFill>
        <p:spPr>
          <a:xfrm>
            <a:off x="11364498" y="1045373"/>
            <a:ext cx="5937915" cy="1960235"/>
          </a:xfrm>
          <a:prstGeom prst="rect">
            <a:avLst/>
          </a:prstGeom>
          <a:noFill/>
          <a:ln>
            <a:noFill/>
          </a:ln>
        </p:spPr>
      </p:pic>
      <p:pic>
        <p:nvPicPr>
          <p:cNvPr id="279" name="Google Shape;279;p22"/>
          <p:cNvPicPr preferRelativeResize="0"/>
          <p:nvPr/>
        </p:nvPicPr>
        <p:blipFill rotWithShape="1">
          <a:blip r:embed="rId4">
            <a:alphaModFix/>
          </a:blip>
          <a:srcRect/>
          <a:stretch/>
        </p:blipFill>
        <p:spPr>
          <a:xfrm>
            <a:off x="11568456" y="3203664"/>
            <a:ext cx="5529998" cy="1858551"/>
          </a:xfrm>
          <a:prstGeom prst="rect">
            <a:avLst/>
          </a:prstGeom>
          <a:noFill/>
          <a:ln>
            <a:noFill/>
          </a:ln>
        </p:spPr>
      </p:pic>
      <p:pic>
        <p:nvPicPr>
          <p:cNvPr id="280" name="Google Shape;280;p22"/>
          <p:cNvPicPr preferRelativeResize="0"/>
          <p:nvPr/>
        </p:nvPicPr>
        <p:blipFill rotWithShape="1">
          <a:blip r:embed="rId5">
            <a:alphaModFix/>
          </a:blip>
          <a:srcRect/>
          <a:stretch/>
        </p:blipFill>
        <p:spPr>
          <a:xfrm>
            <a:off x="16277078" y="423060"/>
            <a:ext cx="1436400" cy="831437"/>
          </a:xfrm>
          <a:prstGeom prst="rect">
            <a:avLst/>
          </a:prstGeom>
          <a:noFill/>
          <a:ln>
            <a:noFill/>
          </a:ln>
        </p:spPr>
      </p:pic>
      <p:cxnSp>
        <p:nvCxnSpPr>
          <p:cNvPr id="7" name="Straight Connector 6">
            <a:extLst>
              <a:ext uri="{FF2B5EF4-FFF2-40B4-BE49-F238E27FC236}">
                <a16:creationId xmlns:a16="http://schemas.microsoft.com/office/drawing/2014/main" id="{EFCCA5E4-F1C8-F050-17CA-CA0C4A97046D}"/>
              </a:ext>
            </a:extLst>
          </p:cNvPr>
          <p:cNvCxnSpPr/>
          <p:nvPr/>
        </p:nvCxnSpPr>
        <p:spPr>
          <a:xfrm>
            <a:off x="1146412" y="5400772"/>
            <a:ext cx="15814926" cy="0"/>
          </a:xfrm>
          <a:prstGeom prst="line">
            <a:avLst/>
          </a:prstGeom>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B3608747-1A92-974C-B78D-5FF160B62522}"/>
              </a:ext>
            </a:extLst>
          </p:cNvPr>
          <p:cNvPicPr>
            <a:picLocks noChangeAspect="1"/>
          </p:cNvPicPr>
          <p:nvPr/>
        </p:nvPicPr>
        <p:blipFill>
          <a:blip r:embed="rId6"/>
          <a:stretch>
            <a:fillRect/>
          </a:stretch>
        </p:blipFill>
        <p:spPr>
          <a:xfrm>
            <a:off x="905588" y="5549144"/>
            <a:ext cx="5249552" cy="1005232"/>
          </a:xfrm>
          <a:prstGeom prst="rect">
            <a:avLst/>
          </a:prstGeom>
        </p:spPr>
      </p:pic>
      <p:pic>
        <p:nvPicPr>
          <p:cNvPr id="10" name="Picture 9">
            <a:extLst>
              <a:ext uri="{FF2B5EF4-FFF2-40B4-BE49-F238E27FC236}">
                <a16:creationId xmlns:a16="http://schemas.microsoft.com/office/drawing/2014/main" id="{AC23D07A-D595-19F7-F595-0045D9ED652F}"/>
              </a:ext>
            </a:extLst>
          </p:cNvPr>
          <p:cNvPicPr>
            <a:picLocks noChangeAspect="1"/>
          </p:cNvPicPr>
          <p:nvPr/>
        </p:nvPicPr>
        <p:blipFill>
          <a:blip r:embed="rId7"/>
          <a:stretch>
            <a:fillRect/>
          </a:stretch>
        </p:blipFill>
        <p:spPr>
          <a:xfrm>
            <a:off x="12045568" y="5856453"/>
            <a:ext cx="4915770" cy="1951850"/>
          </a:xfrm>
          <a:prstGeom prst="rect">
            <a:avLst/>
          </a:prstGeom>
        </p:spPr>
      </p:pic>
      <p:pic>
        <p:nvPicPr>
          <p:cNvPr id="12" name="Picture 11">
            <a:extLst>
              <a:ext uri="{FF2B5EF4-FFF2-40B4-BE49-F238E27FC236}">
                <a16:creationId xmlns:a16="http://schemas.microsoft.com/office/drawing/2014/main" id="{FCAB5933-95D8-813D-45C0-F5F8244420D5}"/>
              </a:ext>
            </a:extLst>
          </p:cNvPr>
          <p:cNvPicPr>
            <a:picLocks noChangeAspect="1"/>
          </p:cNvPicPr>
          <p:nvPr/>
        </p:nvPicPr>
        <p:blipFill>
          <a:blip r:embed="rId8"/>
          <a:stretch>
            <a:fillRect/>
          </a:stretch>
        </p:blipFill>
        <p:spPr>
          <a:xfrm>
            <a:off x="12079508" y="7847215"/>
            <a:ext cx="4915770" cy="2016725"/>
          </a:xfrm>
          <a:prstGeom prst="rect">
            <a:avLst/>
          </a:prstGeom>
        </p:spPr>
      </p:pic>
      <p:sp>
        <p:nvSpPr>
          <p:cNvPr id="13" name="Google Shape;286;p23">
            <a:extLst>
              <a:ext uri="{FF2B5EF4-FFF2-40B4-BE49-F238E27FC236}">
                <a16:creationId xmlns:a16="http://schemas.microsoft.com/office/drawing/2014/main" id="{7A254476-5DFC-FC28-D0F3-DDC9B2061617}"/>
              </a:ext>
            </a:extLst>
          </p:cNvPr>
          <p:cNvSpPr txBox="1"/>
          <p:nvPr/>
        </p:nvSpPr>
        <p:spPr>
          <a:xfrm>
            <a:off x="569225" y="6600365"/>
            <a:ext cx="11358917" cy="3293169"/>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rgbClr val="000000"/>
              </a:buClr>
              <a:buSzPts val="2400"/>
            </a:pPr>
            <a:r>
              <a:rPr lang="en-US" sz="2800" b="0" i="0" dirty="0">
                <a:solidFill>
                  <a:srgbClr val="333333"/>
                </a:solidFill>
                <a:effectLst/>
                <a:latin typeface="Founders Grotesk Regular" panose="020B0503030202060203" pitchFamily="34" charset="0"/>
              </a:rPr>
              <a:t>A special collaboration featuring frames inspired by the magical world of Harry Potter, perfect for fans of the beloved series.</a:t>
            </a:r>
          </a:p>
          <a:p>
            <a:pPr marR="0" lvl="0" algn="l" rtl="0">
              <a:spcBef>
                <a:spcPts val="0"/>
              </a:spcBef>
              <a:spcAft>
                <a:spcPts val="0"/>
              </a:spcAft>
              <a:buClr>
                <a:schemeClr val="dk1"/>
              </a:buClr>
              <a:buSzPts val="2400"/>
            </a:pPr>
            <a:endParaRPr sz="1200" dirty="0">
              <a:latin typeface="Founders Grotesk Regular" panose="020B0503030202060203" pitchFamily="34" charset="0"/>
            </a:endParaRPr>
          </a:p>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Acetate/ Stainless Steel</a:t>
            </a:r>
            <a:r>
              <a:rPr lang="en-US" sz="2000" dirty="0">
                <a:solidFill>
                  <a:schemeClr val="dk1"/>
                </a:solidFill>
                <a:latin typeface="Founders Grotesk Regular" panose="020B0503030202060203" pitchFamily="34" charset="0"/>
                <a:sym typeface="Arial"/>
              </a:rPr>
              <a:t> </a:t>
            </a:r>
          </a:p>
          <a:p>
            <a:pPr marL="285750" indent="-285750">
              <a:buSzPts val="2400"/>
              <a:buFont typeface="Arial"/>
              <a:buChar char="•"/>
            </a:pPr>
            <a:r>
              <a:rPr lang="en-US" sz="2000" b="0" i="0" dirty="0">
                <a:solidFill>
                  <a:schemeClr val="tx1"/>
                </a:solidFill>
                <a:effectLst/>
                <a:latin typeface="Founders Grotesk Regular" panose="020B0503030202060203" pitchFamily="34" charset="0"/>
              </a:rPr>
              <a:t>Recommended for : MEN・WOMEN</a:t>
            </a:r>
            <a:endParaRPr sz="2000" dirty="0">
              <a:solidFill>
                <a:schemeClr val="dk1"/>
              </a:solidFill>
              <a:latin typeface="Founders Grotesk Regular" panose="020B0503030202060203" pitchFamily="34" charset="0"/>
              <a:sym typeface="Arial"/>
            </a:endParaRPr>
          </a:p>
          <a:p>
            <a:pPr marL="285750" marR="0" lvl="0" indent="-285750" algn="l" rtl="0">
              <a:spcBef>
                <a:spcPts val="0"/>
              </a:spcBef>
              <a:spcAft>
                <a:spcPts val="0"/>
              </a:spcAft>
              <a:buClr>
                <a:schemeClr val="dk1"/>
              </a:buClr>
              <a:buSzPts val="2400"/>
              <a:buFont typeface="Arial"/>
              <a:buChar char="•"/>
            </a:pPr>
            <a:r>
              <a:rPr lang="en-US" sz="2000" b="1"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Frames inspired by iconic symbols from the films.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A tribute for Harry Potter fans.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Fans of the franchise, collectors.</a:t>
            </a:r>
            <a:endParaRPr sz="2400" b="1" i="0" u="none" strike="noStrike" cap="none" dirty="0">
              <a:solidFill>
                <a:schemeClr val="dk1"/>
              </a:solidFill>
              <a:latin typeface="Founders Grotesk Regular" panose="020B0503030202060203" pitchFamily="34" charset="0"/>
              <a:sym typeface="Arial"/>
            </a:endParaRPr>
          </a:p>
        </p:txBody>
      </p:sp>
      <p:pic>
        <p:nvPicPr>
          <p:cNvPr id="15" name="Picture 14">
            <a:extLst>
              <a:ext uri="{FF2B5EF4-FFF2-40B4-BE49-F238E27FC236}">
                <a16:creationId xmlns:a16="http://schemas.microsoft.com/office/drawing/2014/main" id="{2E857DF4-3FD6-0CF7-FE05-BF9F88A4F113}"/>
              </a:ext>
            </a:extLst>
          </p:cNvPr>
          <p:cNvPicPr>
            <a:picLocks noChangeAspect="1"/>
          </p:cNvPicPr>
          <p:nvPr/>
        </p:nvPicPr>
        <p:blipFill>
          <a:blip r:embed="rId9"/>
          <a:stretch>
            <a:fillRect/>
          </a:stretch>
        </p:blipFill>
        <p:spPr>
          <a:xfrm>
            <a:off x="905588" y="559131"/>
            <a:ext cx="5579295" cy="59046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0"/>
          <p:cNvSpPr txBox="1"/>
          <p:nvPr/>
        </p:nvSpPr>
        <p:spPr>
          <a:xfrm>
            <a:off x="699058" y="1634620"/>
            <a:ext cx="11461094" cy="5324494"/>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rgbClr val="000000"/>
              </a:buClr>
              <a:buSzPts val="2400"/>
            </a:pPr>
            <a:r>
              <a:rPr lang="en-US" sz="2800" b="0" i="0" dirty="0">
                <a:solidFill>
                  <a:srgbClr val="333333"/>
                </a:solidFill>
                <a:effectLst/>
                <a:latin typeface="Founders Grotesk Regular" panose="020B0503030202060203" pitchFamily="34" charset="0"/>
              </a:rPr>
              <a:t>Introducing the Titanium Edition of the OWNDAYS × HUAWEI Eyewear 2 Smart Audio Glasses. With this addition, the collection now features six models, each available in two color variations.</a:t>
            </a:r>
            <a:endParaRPr lang="en-US" sz="2800" b="0" i="0" u="none" strike="noStrike" dirty="0">
              <a:solidFill>
                <a:srgbClr val="000000"/>
              </a:solidFill>
              <a:latin typeface="Founders Grotesk Regular" panose="020B0503030202060203" pitchFamily="34" charset="0"/>
              <a:sym typeface="Arial"/>
            </a:endParaRPr>
          </a:p>
          <a:p>
            <a:pPr marR="0" lvl="0" algn="l" rtl="0">
              <a:spcBef>
                <a:spcPts val="0"/>
              </a:spcBef>
              <a:spcAft>
                <a:spcPts val="0"/>
              </a:spcAft>
              <a:buClr>
                <a:schemeClr val="dk1"/>
              </a:buClr>
              <a:buSzPts val="2400"/>
            </a:pPr>
            <a:r>
              <a:rPr lang="en-US" sz="2800" b="1" i="0" dirty="0">
                <a:solidFill>
                  <a:schemeClr val="tx1"/>
                </a:solidFill>
                <a:effectLst/>
                <a:latin typeface="Founders Grotesk Regular" panose="020B0503030202060203" pitchFamily="34" charset="0"/>
              </a:rPr>
              <a:t>Designed for an enhanced auditory and visual experience, these smart audio glasses offer improved sound quality while weighing lighter than previous generation.</a:t>
            </a:r>
          </a:p>
          <a:p>
            <a:pPr marR="0" lvl="0" algn="l" rtl="0">
              <a:spcBef>
                <a:spcPts val="0"/>
              </a:spcBef>
              <a:spcAft>
                <a:spcPts val="0"/>
              </a:spcAft>
              <a:buClr>
                <a:schemeClr val="dk1"/>
              </a:buClr>
              <a:buSzPts val="2400"/>
            </a:pPr>
            <a:endParaRPr sz="2000"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Founders Grotesk Regular" panose="020B0503030202060203" pitchFamily="34" charset="0"/>
                <a:sym typeface="Arial"/>
              </a:rPr>
              <a:t>TR90/Titanium</a:t>
            </a:r>
          </a:p>
          <a:p>
            <a:pPr marL="285750" marR="0" lvl="0" indent="-285750" algn="l" rtl="0">
              <a:spcBef>
                <a:spcPts val="0"/>
              </a:spcBef>
              <a:spcAft>
                <a:spcPts val="0"/>
              </a:spcAft>
              <a:buClr>
                <a:schemeClr val="dk1"/>
              </a:buClr>
              <a:buSzPts val="2400"/>
              <a:buFont typeface="Arial"/>
              <a:buChar char="•"/>
            </a:pPr>
            <a:r>
              <a:rPr lang="en-US" sz="2000" b="0" i="0" dirty="0">
                <a:solidFill>
                  <a:schemeClr val="tx1"/>
                </a:solidFill>
                <a:effectLst/>
                <a:latin typeface="Founders Grotesk Regular" panose="020B0503030202060203" pitchFamily="34" charset="0"/>
              </a:rPr>
              <a:t>Recommended for : MEN・WOMEN</a:t>
            </a:r>
            <a:endParaRPr sz="1600"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400" b="1" dirty="0">
                <a:solidFill>
                  <a:schemeClr val="dk1"/>
                </a:solidFill>
                <a:latin typeface="Founders Grotesk Regular" panose="020B0503030202060203" pitchFamily="34" charset="0"/>
                <a:sym typeface="Arial"/>
              </a:rPr>
              <a:t>USP</a:t>
            </a:r>
            <a:endParaRPr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800" b="1" i="0" u="none" strike="noStrike" cap="none" dirty="0">
                <a:solidFill>
                  <a:schemeClr val="dk1"/>
                </a:solidFill>
                <a:latin typeface="Founders Grotesk Regular" panose="020B0503030202060203" pitchFamily="34" charset="0"/>
                <a:sym typeface="Arial"/>
              </a:rPr>
              <a:t>Feature: Glasses with built-in audio functionality.</a:t>
            </a:r>
            <a:endParaRPr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800" b="1" i="0" u="none" strike="noStrike" cap="none" dirty="0">
                <a:solidFill>
                  <a:schemeClr val="dk1"/>
                </a:solidFill>
                <a:latin typeface="Founders Grotesk Regular" panose="020B0503030202060203" pitchFamily="34" charset="0"/>
                <a:sym typeface="Arial"/>
              </a:rPr>
              <a:t>Benefit: Improved sound quality with lightweight design.</a:t>
            </a:r>
            <a:endParaRPr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800" b="1" i="0" u="none" strike="noStrike" cap="none" dirty="0">
                <a:solidFill>
                  <a:schemeClr val="dk1"/>
                </a:solidFill>
                <a:latin typeface="Founders Grotesk Regular" panose="020B0503030202060203" pitchFamily="34" charset="0"/>
                <a:sym typeface="Arial"/>
              </a:rPr>
              <a:t>Target Group: Tech-savvy users, music lovers.</a:t>
            </a:r>
            <a:endParaRPr sz="1800" b="0" i="0" u="none" strike="noStrike" cap="none" dirty="0">
              <a:solidFill>
                <a:schemeClr val="dk1"/>
              </a:solidFill>
              <a:latin typeface="Founders Grotesk Regular" panose="020B0503030202060203" pitchFamily="34" charset="0"/>
              <a:sym typeface="Arial"/>
            </a:endParaRPr>
          </a:p>
        </p:txBody>
      </p:sp>
      <p:pic>
        <p:nvPicPr>
          <p:cNvPr id="262" name="Google Shape;262;p20"/>
          <p:cNvPicPr preferRelativeResize="0"/>
          <p:nvPr/>
        </p:nvPicPr>
        <p:blipFill rotWithShape="1">
          <a:blip r:embed="rId3">
            <a:alphaModFix/>
          </a:blip>
          <a:srcRect/>
          <a:stretch/>
        </p:blipFill>
        <p:spPr>
          <a:xfrm>
            <a:off x="16277078" y="423060"/>
            <a:ext cx="1436400" cy="831437"/>
          </a:xfrm>
          <a:prstGeom prst="rect">
            <a:avLst/>
          </a:prstGeom>
          <a:noFill/>
          <a:ln>
            <a:noFill/>
          </a:ln>
        </p:spPr>
      </p:pic>
      <p:pic>
        <p:nvPicPr>
          <p:cNvPr id="8" name="Picture 7">
            <a:extLst>
              <a:ext uri="{FF2B5EF4-FFF2-40B4-BE49-F238E27FC236}">
                <a16:creationId xmlns:a16="http://schemas.microsoft.com/office/drawing/2014/main" id="{2333B4D0-1A04-540C-7924-8136D988D8CD}"/>
              </a:ext>
            </a:extLst>
          </p:cNvPr>
          <p:cNvPicPr>
            <a:picLocks noChangeAspect="1"/>
          </p:cNvPicPr>
          <p:nvPr/>
        </p:nvPicPr>
        <p:blipFill>
          <a:blip r:embed="rId4"/>
          <a:stretch>
            <a:fillRect/>
          </a:stretch>
        </p:blipFill>
        <p:spPr>
          <a:xfrm>
            <a:off x="699058" y="600500"/>
            <a:ext cx="7843957" cy="819518"/>
          </a:xfrm>
          <a:prstGeom prst="rect">
            <a:avLst/>
          </a:prstGeom>
        </p:spPr>
      </p:pic>
      <p:pic>
        <p:nvPicPr>
          <p:cNvPr id="20" name="Picture 19">
            <a:extLst>
              <a:ext uri="{FF2B5EF4-FFF2-40B4-BE49-F238E27FC236}">
                <a16:creationId xmlns:a16="http://schemas.microsoft.com/office/drawing/2014/main" id="{6E4032DF-A1E0-4901-7EA5-BC1B6AE75D70}"/>
              </a:ext>
            </a:extLst>
          </p:cNvPr>
          <p:cNvPicPr>
            <a:picLocks noChangeAspect="1"/>
          </p:cNvPicPr>
          <p:nvPr/>
        </p:nvPicPr>
        <p:blipFill>
          <a:blip r:embed="rId5"/>
          <a:stretch>
            <a:fillRect/>
          </a:stretch>
        </p:blipFill>
        <p:spPr>
          <a:xfrm>
            <a:off x="12797870" y="2416673"/>
            <a:ext cx="4165002" cy="1631353"/>
          </a:xfrm>
          <a:prstGeom prst="rect">
            <a:avLst/>
          </a:prstGeom>
        </p:spPr>
      </p:pic>
      <p:pic>
        <p:nvPicPr>
          <p:cNvPr id="22" name="Picture 21">
            <a:extLst>
              <a:ext uri="{FF2B5EF4-FFF2-40B4-BE49-F238E27FC236}">
                <a16:creationId xmlns:a16="http://schemas.microsoft.com/office/drawing/2014/main" id="{BF9443DD-3BC3-171F-BAA6-071CA2334C47}"/>
              </a:ext>
            </a:extLst>
          </p:cNvPr>
          <p:cNvPicPr>
            <a:picLocks noChangeAspect="1"/>
          </p:cNvPicPr>
          <p:nvPr/>
        </p:nvPicPr>
        <p:blipFill>
          <a:blip r:embed="rId6"/>
          <a:stretch>
            <a:fillRect/>
          </a:stretch>
        </p:blipFill>
        <p:spPr>
          <a:xfrm>
            <a:off x="12797870" y="5027716"/>
            <a:ext cx="4046736" cy="1809811"/>
          </a:xfrm>
          <a:prstGeom prst="rect">
            <a:avLst/>
          </a:prstGeom>
        </p:spPr>
      </p:pic>
      <p:pic>
        <p:nvPicPr>
          <p:cNvPr id="24" name="Picture 23">
            <a:extLst>
              <a:ext uri="{FF2B5EF4-FFF2-40B4-BE49-F238E27FC236}">
                <a16:creationId xmlns:a16="http://schemas.microsoft.com/office/drawing/2014/main" id="{BD455245-7D76-3268-8073-A966D320DD3A}"/>
              </a:ext>
            </a:extLst>
          </p:cNvPr>
          <p:cNvPicPr>
            <a:picLocks noChangeAspect="1"/>
          </p:cNvPicPr>
          <p:nvPr/>
        </p:nvPicPr>
        <p:blipFill>
          <a:blip r:embed="rId7"/>
          <a:stretch>
            <a:fillRect/>
          </a:stretch>
        </p:blipFill>
        <p:spPr>
          <a:xfrm>
            <a:off x="1315672" y="7105486"/>
            <a:ext cx="5912154" cy="3181514"/>
          </a:xfrm>
          <a:prstGeom prst="rect">
            <a:avLst/>
          </a:prstGeom>
        </p:spPr>
      </p:pic>
      <p:pic>
        <p:nvPicPr>
          <p:cNvPr id="26" name="Picture 25">
            <a:extLst>
              <a:ext uri="{FF2B5EF4-FFF2-40B4-BE49-F238E27FC236}">
                <a16:creationId xmlns:a16="http://schemas.microsoft.com/office/drawing/2014/main" id="{2CB9EA81-7C89-7FAF-FA42-DCF29CDE6C36}"/>
              </a:ext>
            </a:extLst>
          </p:cNvPr>
          <p:cNvPicPr>
            <a:picLocks noChangeAspect="1"/>
          </p:cNvPicPr>
          <p:nvPr/>
        </p:nvPicPr>
        <p:blipFill>
          <a:blip r:embed="rId8"/>
          <a:stretch>
            <a:fillRect/>
          </a:stretch>
        </p:blipFill>
        <p:spPr>
          <a:xfrm>
            <a:off x="7779426" y="7054650"/>
            <a:ext cx="5905804" cy="289574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4" name="Google Shape;304;p25"/>
          <p:cNvSpPr txBox="1"/>
          <p:nvPr/>
        </p:nvSpPr>
        <p:spPr>
          <a:xfrm>
            <a:off x="319579" y="2993982"/>
            <a:ext cx="8484744" cy="378561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A collaboration between OWNDAYS and former PRIDE world champion, Takanori </a:t>
            </a:r>
            <a:r>
              <a:rPr lang="en-US" sz="2000" b="0" i="0" u="none" strike="noStrike" dirty="0" err="1">
                <a:solidFill>
                  <a:srgbClr val="000000"/>
                </a:solidFill>
                <a:latin typeface="Founders Grotesk Regular" panose="020B0503030202060203" pitchFamily="34" charset="0"/>
                <a:sym typeface="Arial"/>
              </a:rPr>
              <a:t>Gomi</a:t>
            </a:r>
            <a:r>
              <a:rPr lang="en-US" sz="2000" b="0" i="0" u="none" strike="noStrike" dirty="0">
                <a:solidFill>
                  <a:srgbClr val="000000"/>
                </a:solidFill>
                <a:latin typeface="Founders Grotesk Regular" panose="020B0503030202060203" pitchFamily="34" charset="0"/>
                <a:sym typeface="Arial"/>
              </a:rPr>
              <a:t>. This is a collection created for people who challenge the conventions and defy stereotypes in the journey of self-discovery. Combining delicate silver decorative details with solid metal forms, the frames exude both luxury and a strong sense of individual style.</a:t>
            </a:r>
            <a:r>
              <a:rPr lang="en-US" sz="2000" dirty="0">
                <a:solidFill>
                  <a:schemeClr val="dk1"/>
                </a:solidFill>
                <a:latin typeface="Founders Grotesk Regular" panose="020B0503030202060203" pitchFamily="34" charset="0"/>
                <a:sym typeface="Arial"/>
              </a:rPr>
              <a:t> </a:t>
            </a:r>
            <a:endParaRPr sz="1200" dirty="0">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endParaRPr sz="1200" dirty="0">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dirty="0">
                <a:solidFill>
                  <a:schemeClr val="dk1"/>
                </a:solidFill>
                <a:latin typeface="Founders Grotesk Regular" panose="020B0503030202060203" pitchFamily="34" charset="0"/>
                <a:sym typeface="Arial"/>
              </a:rPr>
              <a:t>Alloy / </a:t>
            </a:r>
            <a:r>
              <a:rPr lang="en-US" sz="2000" dirty="0">
                <a:solidFill>
                  <a:schemeClr val="dk1"/>
                </a:solidFill>
                <a:latin typeface="Founders Grotesk Regular" panose="020B0503030202060203" pitchFamily="34" charset="0"/>
              </a:rPr>
              <a:t>A</a:t>
            </a:r>
            <a:r>
              <a:rPr lang="en-US" sz="2000" dirty="0">
                <a:solidFill>
                  <a:schemeClr val="dk1"/>
                </a:solidFill>
                <a:latin typeface="Founders Grotesk Regular" panose="020B0503030202060203" pitchFamily="34" charset="0"/>
                <a:sym typeface="Arial"/>
              </a:rPr>
              <a:t>cetate</a:t>
            </a:r>
          </a:p>
          <a:p>
            <a:pPr marL="285750" marR="0" lvl="0" indent="-285750" algn="l" rtl="0">
              <a:spcBef>
                <a:spcPts val="0"/>
              </a:spcBef>
              <a:spcAft>
                <a:spcPts val="0"/>
              </a:spcAft>
              <a:buClr>
                <a:schemeClr val="dk1"/>
              </a:buClr>
              <a:buSzPts val="2400"/>
              <a:buFont typeface="Arial"/>
              <a:buChar char="•"/>
            </a:pPr>
            <a:r>
              <a:rPr lang="en-US" sz="1800" b="0" i="0" dirty="0">
                <a:solidFill>
                  <a:schemeClr val="tx1"/>
                </a:solidFill>
                <a:effectLst/>
                <a:latin typeface="Founders Grotesk Regular" panose="020B0503030202060203" pitchFamily="34" charset="0"/>
              </a:rPr>
              <a:t>Recommended for : MEN</a:t>
            </a:r>
            <a:endParaRPr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b="1"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Luxury frames with silver details.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Strong, stylish eyewear with a premium feel.</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Bold, confident individuals.</a:t>
            </a:r>
            <a:endParaRPr sz="1600" b="0" i="0" u="none" strike="noStrike" cap="none" dirty="0">
              <a:solidFill>
                <a:schemeClr val="dk1"/>
              </a:solidFill>
              <a:latin typeface="Founders Grotesk Regular" panose="020B0503030202060203" pitchFamily="34" charset="0"/>
              <a:sym typeface="Arial"/>
            </a:endParaRPr>
          </a:p>
        </p:txBody>
      </p:sp>
      <p:pic>
        <p:nvPicPr>
          <p:cNvPr id="305" name="Google Shape;305;p25"/>
          <p:cNvPicPr preferRelativeResize="0"/>
          <p:nvPr/>
        </p:nvPicPr>
        <p:blipFill rotWithShape="1">
          <a:blip r:embed="rId3">
            <a:alphaModFix/>
          </a:blip>
          <a:srcRect/>
          <a:stretch/>
        </p:blipFill>
        <p:spPr>
          <a:xfrm>
            <a:off x="292284" y="7359314"/>
            <a:ext cx="4030651" cy="2653880"/>
          </a:xfrm>
          <a:prstGeom prst="rect">
            <a:avLst/>
          </a:prstGeom>
          <a:noFill/>
          <a:ln>
            <a:noFill/>
          </a:ln>
        </p:spPr>
      </p:pic>
      <p:pic>
        <p:nvPicPr>
          <p:cNvPr id="306" name="Google Shape;306;p25"/>
          <p:cNvPicPr preferRelativeResize="0"/>
          <p:nvPr/>
        </p:nvPicPr>
        <p:blipFill rotWithShape="1">
          <a:blip r:embed="rId4">
            <a:alphaModFix/>
          </a:blip>
          <a:srcRect/>
          <a:stretch/>
        </p:blipFill>
        <p:spPr>
          <a:xfrm>
            <a:off x="4471901" y="7359314"/>
            <a:ext cx="4030651" cy="2653880"/>
          </a:xfrm>
          <a:prstGeom prst="rect">
            <a:avLst/>
          </a:prstGeom>
          <a:noFill/>
          <a:ln>
            <a:noFill/>
          </a:ln>
        </p:spPr>
      </p:pic>
      <p:pic>
        <p:nvPicPr>
          <p:cNvPr id="307" name="Google Shape;307;p25"/>
          <p:cNvPicPr preferRelativeResize="0"/>
          <p:nvPr/>
        </p:nvPicPr>
        <p:blipFill rotWithShape="1">
          <a:blip r:embed="rId5">
            <a:alphaModFix/>
          </a:blip>
          <a:srcRect/>
          <a:stretch/>
        </p:blipFill>
        <p:spPr>
          <a:xfrm>
            <a:off x="16277078" y="423060"/>
            <a:ext cx="1436400" cy="831437"/>
          </a:xfrm>
          <a:prstGeom prst="rect">
            <a:avLst/>
          </a:prstGeom>
          <a:noFill/>
          <a:ln>
            <a:noFill/>
          </a:ln>
        </p:spPr>
      </p:pic>
      <p:sp>
        <p:nvSpPr>
          <p:cNvPr id="2" name="Google Shape;294;p24">
            <a:extLst>
              <a:ext uri="{FF2B5EF4-FFF2-40B4-BE49-F238E27FC236}">
                <a16:creationId xmlns:a16="http://schemas.microsoft.com/office/drawing/2014/main" id="{7C0DE42A-A6EB-A0CC-EDB4-9BCBA7D0A7FB}"/>
              </a:ext>
            </a:extLst>
          </p:cNvPr>
          <p:cNvSpPr txBox="1"/>
          <p:nvPr/>
        </p:nvSpPr>
        <p:spPr>
          <a:xfrm>
            <a:off x="2460008" y="393225"/>
            <a:ext cx="1623060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dirty="0">
                <a:solidFill>
                  <a:srgbClr val="000000"/>
                </a:solidFill>
                <a:latin typeface="Founders Grotesk Regular" panose="020B0503030202060203" pitchFamily="34" charset="0"/>
                <a:sym typeface="Arial"/>
              </a:rPr>
              <a:t>EXCLUSIVELY SOLD AT OWNDAYS MBS /TAKA</a:t>
            </a:r>
            <a:r>
              <a:rPr lang="en-US" sz="4400" dirty="0">
                <a:solidFill>
                  <a:schemeClr val="dk1"/>
                </a:solidFill>
                <a:latin typeface="Founders Grotesk Regular" panose="020B0503030202060203" pitchFamily="34" charset="0"/>
                <a:sym typeface="Arial"/>
              </a:rPr>
              <a:t> </a:t>
            </a:r>
            <a:endParaRPr sz="4400" dirty="0">
              <a:solidFill>
                <a:schemeClr val="dk1"/>
              </a:solidFill>
              <a:latin typeface="Founders Grotesk Regular" panose="020B0503030202060203" pitchFamily="34" charset="0"/>
              <a:sym typeface="Arial"/>
            </a:endParaRPr>
          </a:p>
        </p:txBody>
      </p:sp>
      <p:pic>
        <p:nvPicPr>
          <p:cNvPr id="3" name="Google Shape;298;p24">
            <a:extLst>
              <a:ext uri="{FF2B5EF4-FFF2-40B4-BE49-F238E27FC236}">
                <a16:creationId xmlns:a16="http://schemas.microsoft.com/office/drawing/2014/main" id="{B1EDC831-97F2-7F4F-6517-82D546000BA5}"/>
              </a:ext>
            </a:extLst>
          </p:cNvPr>
          <p:cNvPicPr preferRelativeResize="0"/>
          <p:nvPr/>
        </p:nvPicPr>
        <p:blipFill rotWithShape="1">
          <a:blip r:embed="rId6">
            <a:alphaModFix/>
          </a:blip>
          <a:srcRect/>
          <a:stretch/>
        </p:blipFill>
        <p:spPr>
          <a:xfrm>
            <a:off x="10704975" y="7359314"/>
            <a:ext cx="5535854" cy="2653880"/>
          </a:xfrm>
          <a:prstGeom prst="rect">
            <a:avLst/>
          </a:prstGeom>
          <a:noFill/>
          <a:ln>
            <a:noFill/>
          </a:ln>
        </p:spPr>
      </p:pic>
      <p:sp>
        <p:nvSpPr>
          <p:cNvPr id="5" name="Google Shape;296;p24">
            <a:extLst>
              <a:ext uri="{FF2B5EF4-FFF2-40B4-BE49-F238E27FC236}">
                <a16:creationId xmlns:a16="http://schemas.microsoft.com/office/drawing/2014/main" id="{16B5021F-4D04-0889-39AB-DEB0942C4202}"/>
              </a:ext>
            </a:extLst>
          </p:cNvPr>
          <p:cNvSpPr txBox="1"/>
          <p:nvPr/>
        </p:nvSpPr>
        <p:spPr>
          <a:xfrm>
            <a:off x="9583582" y="2993982"/>
            <a:ext cx="8484744" cy="3816389"/>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rgbClr val="000000"/>
              </a:buClr>
              <a:buSzPts val="2400"/>
            </a:pPr>
            <a:r>
              <a:rPr lang="en-US" sz="2400" b="0" i="0" dirty="0">
                <a:solidFill>
                  <a:srgbClr val="333333"/>
                </a:solidFill>
                <a:effectLst/>
                <a:latin typeface="Founders Grotesk Regular" panose="020B0503030202060203" pitchFamily="34" charset="0"/>
              </a:rPr>
              <a:t>Unleash Your Individuality</a:t>
            </a:r>
            <a:br>
              <a:rPr lang="en-US" sz="2400" dirty="0">
                <a:latin typeface="Founders Grotesk Regular" panose="020B0503030202060203" pitchFamily="34" charset="0"/>
              </a:rPr>
            </a:br>
            <a:r>
              <a:rPr lang="en-US" sz="2400" b="0" i="0" dirty="0">
                <a:solidFill>
                  <a:srgbClr val="333333"/>
                </a:solidFill>
                <a:effectLst/>
                <a:latin typeface="Founders Grotesk Regular" panose="020B0503030202060203" pitchFamily="34" charset="0"/>
              </a:rPr>
              <a:t>Through New Challenges</a:t>
            </a:r>
          </a:p>
          <a:p>
            <a:pPr marR="0" lvl="0" algn="l" rtl="0">
              <a:spcBef>
                <a:spcPts val="0"/>
              </a:spcBef>
              <a:spcAft>
                <a:spcPts val="0"/>
              </a:spcAft>
              <a:buClr>
                <a:srgbClr val="000000"/>
              </a:buClr>
              <a:buSzPts val="2400"/>
            </a:pPr>
            <a:r>
              <a:rPr lang="en-US" sz="2400" b="0" i="0" dirty="0">
                <a:solidFill>
                  <a:srgbClr val="333333"/>
                </a:solidFill>
                <a:effectLst/>
                <a:latin typeface="Founders Grotesk Regular" panose="020B0503030202060203" pitchFamily="34" charset="0"/>
              </a:rPr>
              <a:t>A collection that celebrates feminine beauty and grace, featuring frames with delicate details and sophisticated designs.</a:t>
            </a:r>
          </a:p>
          <a:p>
            <a:pPr marR="0" lvl="0" algn="l" rtl="0">
              <a:spcBef>
                <a:spcPts val="0"/>
              </a:spcBef>
              <a:spcAft>
                <a:spcPts val="0"/>
              </a:spcAft>
              <a:buClr>
                <a:srgbClr val="000000"/>
              </a:buClr>
              <a:buSzPts val="2400"/>
            </a:pPr>
            <a:endParaRPr lang="en-US" sz="1800" b="0" i="0" u="none" strike="noStrike" dirty="0">
              <a:solidFill>
                <a:srgbClr val="000000"/>
              </a:solidFill>
              <a:latin typeface="Founders Grotesk Regular" panose="020B0503030202060203" pitchFamily="34" charset="0"/>
              <a:sym typeface="Arial"/>
            </a:endParaRPr>
          </a:p>
          <a:p>
            <a:pPr marL="285750" marR="0" lvl="0" indent="-285750" algn="l" rtl="0">
              <a:spcBef>
                <a:spcPts val="0"/>
              </a:spcBef>
              <a:spcAft>
                <a:spcPts val="0"/>
              </a:spcAft>
              <a:buClr>
                <a:schemeClr val="dk1"/>
              </a:buClr>
              <a:buSzPts val="2400"/>
              <a:buFont typeface="Arial"/>
              <a:buChar char="•"/>
            </a:pPr>
            <a:r>
              <a:rPr lang="en-US" sz="2000" dirty="0">
                <a:solidFill>
                  <a:schemeClr val="dk1"/>
                </a:solidFill>
                <a:latin typeface="Founders Grotesk Regular" panose="020B0503030202060203" pitchFamily="34" charset="0"/>
                <a:sym typeface="Arial"/>
              </a:rPr>
              <a:t>Acetate </a:t>
            </a:r>
          </a:p>
          <a:p>
            <a:pPr marL="285750" marR="0" lvl="0" indent="-285750" algn="l" rtl="0">
              <a:spcBef>
                <a:spcPts val="0"/>
              </a:spcBef>
              <a:spcAft>
                <a:spcPts val="0"/>
              </a:spcAft>
              <a:buClr>
                <a:schemeClr val="dk1"/>
              </a:buClr>
              <a:buSzPts val="2400"/>
              <a:buFont typeface="Arial"/>
              <a:buChar char="•"/>
            </a:pPr>
            <a:r>
              <a:rPr lang="en-US" sz="1800" b="0" i="0" dirty="0">
                <a:solidFill>
                  <a:schemeClr val="tx1"/>
                </a:solidFill>
                <a:effectLst/>
                <a:latin typeface="Founders Grotesk Regular" panose="020B0503030202060203" pitchFamily="34" charset="0"/>
              </a:rPr>
              <a:t>Recommended for : WOMEN</a:t>
            </a:r>
            <a:endParaRPr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b="1"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Bold, artistic frame designs.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Encourages self-expression and uniqueness.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Those who love statement eyewear.</a:t>
            </a:r>
            <a:endParaRPr sz="2400" b="1" i="0" u="none" strike="noStrike" cap="none" dirty="0">
              <a:solidFill>
                <a:schemeClr val="dk1"/>
              </a:solidFill>
              <a:latin typeface="Founders Grotesk Regular" panose="020B0503030202060203" pitchFamily="34" charset="0"/>
              <a:sym typeface="Arial"/>
            </a:endParaRPr>
          </a:p>
        </p:txBody>
      </p:sp>
      <p:cxnSp>
        <p:nvCxnSpPr>
          <p:cNvPr id="7" name="Straight Connector 6">
            <a:extLst>
              <a:ext uri="{FF2B5EF4-FFF2-40B4-BE49-F238E27FC236}">
                <a16:creationId xmlns:a16="http://schemas.microsoft.com/office/drawing/2014/main" id="{26D1BB52-EF9C-363F-5923-66664D791052}"/>
              </a:ext>
            </a:extLst>
          </p:cNvPr>
          <p:cNvCxnSpPr/>
          <p:nvPr/>
        </p:nvCxnSpPr>
        <p:spPr>
          <a:xfrm>
            <a:off x="9089410" y="2306473"/>
            <a:ext cx="0" cy="7451678"/>
          </a:xfrm>
          <a:prstGeom prst="line">
            <a:avLst/>
          </a:prstGeom>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1F27E92A-C2F7-7294-DCC5-D78766DB3EBC}"/>
              </a:ext>
            </a:extLst>
          </p:cNvPr>
          <p:cNvPicPr>
            <a:picLocks noChangeAspect="1"/>
          </p:cNvPicPr>
          <p:nvPr/>
        </p:nvPicPr>
        <p:blipFill>
          <a:blip r:embed="rId7"/>
          <a:stretch>
            <a:fillRect/>
          </a:stretch>
        </p:blipFill>
        <p:spPr>
          <a:xfrm>
            <a:off x="991545" y="1690934"/>
            <a:ext cx="6861534" cy="769400"/>
          </a:xfrm>
          <a:prstGeom prst="rect">
            <a:avLst/>
          </a:prstGeom>
        </p:spPr>
      </p:pic>
      <p:pic>
        <p:nvPicPr>
          <p:cNvPr id="10" name="Picture 9">
            <a:extLst>
              <a:ext uri="{FF2B5EF4-FFF2-40B4-BE49-F238E27FC236}">
                <a16:creationId xmlns:a16="http://schemas.microsoft.com/office/drawing/2014/main" id="{F5D268E4-DF04-1AE6-6EC0-79D1E13B2200}"/>
              </a:ext>
            </a:extLst>
          </p:cNvPr>
          <p:cNvPicPr>
            <a:picLocks noChangeAspect="1"/>
          </p:cNvPicPr>
          <p:nvPr/>
        </p:nvPicPr>
        <p:blipFill>
          <a:blip r:embed="rId8"/>
          <a:stretch>
            <a:fillRect/>
          </a:stretch>
        </p:blipFill>
        <p:spPr>
          <a:xfrm>
            <a:off x="9923843" y="1690934"/>
            <a:ext cx="6928633" cy="83143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27"/>
          <p:cNvPicPr preferRelativeResize="0"/>
          <p:nvPr/>
        </p:nvPicPr>
        <p:blipFill rotWithShape="1">
          <a:blip r:embed="rId3">
            <a:alphaModFix/>
          </a:blip>
          <a:srcRect/>
          <a:stretch/>
        </p:blipFill>
        <p:spPr>
          <a:xfrm>
            <a:off x="1342030" y="333811"/>
            <a:ext cx="3844119" cy="1868834"/>
          </a:xfrm>
          <a:prstGeom prst="rect">
            <a:avLst/>
          </a:prstGeom>
          <a:noFill/>
          <a:ln>
            <a:noFill/>
          </a:ln>
        </p:spPr>
      </p:pic>
      <p:sp>
        <p:nvSpPr>
          <p:cNvPr id="321" name="Google Shape;321;p27"/>
          <p:cNvSpPr txBox="1"/>
          <p:nvPr/>
        </p:nvSpPr>
        <p:spPr>
          <a:xfrm>
            <a:off x="976953" y="2427590"/>
            <a:ext cx="6870510" cy="452427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Featuring the finest eyewear from Japan. Curated for OWNDAYS Premium Concept Store. Handcrafted by Japanese eyewear artisans detailed craftsmanship. High standards of workmanship by out trusted manufacturers. Classic design that will never go out of style. </a:t>
            </a:r>
            <a:endParaRPr sz="1200" dirty="0">
              <a:latin typeface="Founders Grotesk Regular" panose="020B0503030202060203" pitchFamily="34" charset="0"/>
            </a:endParaRPr>
          </a:p>
          <a:p>
            <a:pPr marR="0" lvl="0" algn="l" rtl="0">
              <a:spcBef>
                <a:spcPts val="0"/>
              </a:spcBef>
              <a:spcAft>
                <a:spcPts val="0"/>
              </a:spcAft>
              <a:buClr>
                <a:srgbClr val="000000"/>
              </a:buClr>
              <a:buSzPts val="2400"/>
            </a:pPr>
            <a:endParaRPr sz="1200" dirty="0">
              <a:latin typeface="Founders Grotesk Regular" panose="020B0503030202060203" pitchFamily="34" charset="0"/>
            </a:endParaRPr>
          </a:p>
          <a:p>
            <a:pPr marL="285750" marR="0" lvl="0" indent="-285750" algn="l" rtl="0">
              <a:spcBef>
                <a:spcPts val="0"/>
              </a:spcBef>
              <a:spcAft>
                <a:spcPts val="0"/>
              </a:spcAft>
              <a:buClr>
                <a:srgbClr val="000000"/>
              </a:buClr>
              <a:buSzPts val="2400"/>
              <a:buFont typeface="Arial"/>
              <a:buChar char="•"/>
            </a:pPr>
            <a:r>
              <a:rPr lang="en-US" sz="2000" b="0" i="0" u="none" strike="noStrike" dirty="0">
                <a:solidFill>
                  <a:srgbClr val="000000"/>
                </a:solidFill>
                <a:latin typeface="Founders Grotesk Regular" panose="020B0503030202060203" pitchFamily="34" charset="0"/>
                <a:sym typeface="Arial"/>
              </a:rPr>
              <a:t>Titanium / Resin / Aluminum</a:t>
            </a:r>
            <a:r>
              <a:rPr lang="en-US" sz="2000" dirty="0">
                <a:solidFill>
                  <a:schemeClr val="dk1"/>
                </a:solidFill>
                <a:latin typeface="Founders Grotesk Regular" panose="020B0503030202060203" pitchFamily="34" charset="0"/>
                <a:sym typeface="Arial"/>
              </a:rPr>
              <a:t> </a:t>
            </a:r>
          </a:p>
          <a:p>
            <a:pPr marL="285750" indent="-285750">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800"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b="1"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Handcrafted Japanese eyewear.</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Classic, timeless designs with expert craftsmanship.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High-end buyers looking for exclusivity.</a:t>
            </a:r>
            <a:endParaRPr sz="2400" b="1" i="0" u="none" strike="noStrike" cap="none" dirty="0">
              <a:solidFill>
                <a:schemeClr val="dk1"/>
              </a:solidFill>
              <a:latin typeface="Founders Grotesk Regular" panose="020B0503030202060203" pitchFamily="34" charset="0"/>
              <a:sym typeface="Arial"/>
            </a:endParaRPr>
          </a:p>
        </p:txBody>
      </p:sp>
      <p:pic>
        <p:nvPicPr>
          <p:cNvPr id="322" name="Google Shape;322;p27"/>
          <p:cNvPicPr preferRelativeResize="0"/>
          <p:nvPr/>
        </p:nvPicPr>
        <p:blipFill rotWithShape="1">
          <a:blip r:embed="rId4">
            <a:alphaModFix/>
          </a:blip>
          <a:srcRect/>
          <a:stretch/>
        </p:blipFill>
        <p:spPr>
          <a:xfrm>
            <a:off x="1129571" y="6992497"/>
            <a:ext cx="6592570" cy="2933866"/>
          </a:xfrm>
          <a:prstGeom prst="rect">
            <a:avLst/>
          </a:prstGeom>
          <a:noFill/>
          <a:ln>
            <a:noFill/>
          </a:ln>
        </p:spPr>
      </p:pic>
      <p:pic>
        <p:nvPicPr>
          <p:cNvPr id="323" name="Google Shape;323;p27"/>
          <p:cNvPicPr preferRelativeResize="0"/>
          <p:nvPr/>
        </p:nvPicPr>
        <p:blipFill rotWithShape="1">
          <a:blip r:embed="rId5">
            <a:alphaModFix/>
          </a:blip>
          <a:srcRect/>
          <a:stretch/>
        </p:blipFill>
        <p:spPr>
          <a:xfrm>
            <a:off x="16277078" y="423060"/>
            <a:ext cx="1436400" cy="831437"/>
          </a:xfrm>
          <a:prstGeom prst="rect">
            <a:avLst/>
          </a:prstGeom>
          <a:noFill/>
          <a:ln>
            <a:noFill/>
          </a:ln>
        </p:spPr>
      </p:pic>
      <p:pic>
        <p:nvPicPr>
          <p:cNvPr id="2" name="Google Shape;312;p26">
            <a:extLst>
              <a:ext uri="{FF2B5EF4-FFF2-40B4-BE49-F238E27FC236}">
                <a16:creationId xmlns:a16="http://schemas.microsoft.com/office/drawing/2014/main" id="{1447190F-C68E-95AD-4BDC-91F9615928F4}"/>
              </a:ext>
            </a:extLst>
          </p:cNvPr>
          <p:cNvPicPr preferRelativeResize="0"/>
          <p:nvPr/>
        </p:nvPicPr>
        <p:blipFill rotWithShape="1">
          <a:blip r:embed="rId6">
            <a:alphaModFix/>
          </a:blip>
          <a:srcRect/>
          <a:stretch/>
        </p:blipFill>
        <p:spPr>
          <a:xfrm>
            <a:off x="9840045" y="1354951"/>
            <a:ext cx="4898307" cy="1061050"/>
          </a:xfrm>
          <a:prstGeom prst="rect">
            <a:avLst/>
          </a:prstGeom>
          <a:noFill/>
          <a:ln>
            <a:noFill/>
          </a:ln>
        </p:spPr>
      </p:pic>
      <p:sp>
        <p:nvSpPr>
          <p:cNvPr id="3" name="Google Shape;313;p26">
            <a:extLst>
              <a:ext uri="{FF2B5EF4-FFF2-40B4-BE49-F238E27FC236}">
                <a16:creationId xmlns:a16="http://schemas.microsoft.com/office/drawing/2014/main" id="{4516D25E-DF17-F455-53F9-95A3EC024C2A}"/>
              </a:ext>
            </a:extLst>
          </p:cNvPr>
          <p:cNvSpPr txBox="1"/>
          <p:nvPr/>
        </p:nvSpPr>
        <p:spPr>
          <a:xfrm>
            <a:off x="9570505" y="2745497"/>
            <a:ext cx="7639964" cy="323161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333333"/>
              </a:buClr>
              <a:buSzPts val="2400"/>
              <a:buFont typeface="Arial"/>
              <a:buChar char="•"/>
            </a:pPr>
            <a:r>
              <a:rPr lang="en-US" sz="2000" b="0" i="0" u="none" strike="noStrike" dirty="0">
                <a:solidFill>
                  <a:srgbClr val="333333"/>
                </a:solidFill>
                <a:latin typeface="Founders Grotesk Regular" panose="020B0503030202060203" pitchFamily="34" charset="0"/>
                <a:sym typeface="Arial"/>
              </a:rPr>
              <a:t>A collaborative collection with luxury eyewear brand DITA, featuring frames that combine premium materials with sophisticated design.</a:t>
            </a:r>
            <a:r>
              <a:rPr lang="en-US" sz="2000" dirty="0">
                <a:solidFill>
                  <a:schemeClr val="dk1"/>
                </a:solidFill>
                <a:latin typeface="Founders Grotesk Regular" panose="020B0503030202060203" pitchFamily="34" charset="0"/>
                <a:sym typeface="Arial"/>
              </a:rPr>
              <a:t> </a:t>
            </a:r>
            <a:endParaRPr sz="1200" dirty="0">
              <a:latin typeface="Founders Grotesk Regular" panose="020B0503030202060203" pitchFamily="34" charset="0"/>
            </a:endParaRPr>
          </a:p>
          <a:p>
            <a:pPr marR="0" lvl="0" algn="l" rtl="0">
              <a:spcBef>
                <a:spcPts val="0"/>
              </a:spcBef>
              <a:spcAft>
                <a:spcPts val="0"/>
              </a:spcAft>
              <a:buClr>
                <a:schemeClr val="dk1"/>
              </a:buClr>
              <a:buSzPts val="2400"/>
            </a:pPr>
            <a:endParaRPr sz="1200" dirty="0">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dirty="0">
                <a:solidFill>
                  <a:schemeClr val="dk1"/>
                </a:solidFill>
                <a:latin typeface="Founders Grotesk Regular" panose="020B0503030202060203" pitchFamily="34" charset="0"/>
                <a:sym typeface="Arial"/>
              </a:rPr>
              <a:t>Stainless steel/ Acetate</a:t>
            </a:r>
          </a:p>
          <a:p>
            <a:pPr marL="285750" indent="-285750">
              <a:buClr>
                <a:schemeClr val="dk1"/>
              </a:buClr>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800"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b="1"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High-end frames made with premium materials.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Luxury design for a classy look.</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Luxury eyewear seekers.</a:t>
            </a:r>
            <a:endParaRPr sz="2400" b="1" i="0" u="none" strike="noStrike" cap="none" dirty="0">
              <a:solidFill>
                <a:schemeClr val="dk1"/>
              </a:solidFill>
              <a:latin typeface="Founders Grotesk Regular" panose="020B0503030202060203" pitchFamily="34" charset="0"/>
              <a:sym typeface="Arial"/>
            </a:endParaRPr>
          </a:p>
        </p:txBody>
      </p:sp>
      <p:pic>
        <p:nvPicPr>
          <p:cNvPr id="4" name="Google Shape;315;p26">
            <a:extLst>
              <a:ext uri="{FF2B5EF4-FFF2-40B4-BE49-F238E27FC236}">
                <a16:creationId xmlns:a16="http://schemas.microsoft.com/office/drawing/2014/main" id="{27F14D54-EE8E-21EA-E716-21637B98FC9F}"/>
              </a:ext>
            </a:extLst>
          </p:cNvPr>
          <p:cNvPicPr preferRelativeResize="0"/>
          <p:nvPr/>
        </p:nvPicPr>
        <p:blipFill rotWithShape="1">
          <a:blip r:embed="rId7">
            <a:alphaModFix/>
          </a:blip>
          <a:srcRect/>
          <a:stretch/>
        </p:blipFill>
        <p:spPr>
          <a:xfrm>
            <a:off x="10811209" y="6992497"/>
            <a:ext cx="3927143" cy="2933866"/>
          </a:xfrm>
          <a:prstGeom prst="rect">
            <a:avLst/>
          </a:prstGeom>
          <a:noFill/>
          <a:ln>
            <a:noFill/>
          </a:ln>
        </p:spPr>
      </p:pic>
      <p:cxnSp>
        <p:nvCxnSpPr>
          <p:cNvPr id="5" name="Straight Connector 4">
            <a:extLst>
              <a:ext uri="{FF2B5EF4-FFF2-40B4-BE49-F238E27FC236}">
                <a16:creationId xmlns:a16="http://schemas.microsoft.com/office/drawing/2014/main" id="{9C012675-E592-60FB-6FBD-0B3686DEFD24}"/>
              </a:ext>
            </a:extLst>
          </p:cNvPr>
          <p:cNvCxnSpPr/>
          <p:nvPr/>
        </p:nvCxnSpPr>
        <p:spPr>
          <a:xfrm>
            <a:off x="8966578" y="2306473"/>
            <a:ext cx="0" cy="745167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p:nvPr/>
        </p:nvSpPr>
        <p:spPr>
          <a:xfrm>
            <a:off x="1524000" y="6362700"/>
            <a:ext cx="15544800" cy="2786084"/>
          </a:xfrm>
          <a:prstGeom prst="rect">
            <a:avLst/>
          </a:prstGeom>
          <a:noFill/>
          <a:ln>
            <a:noFill/>
          </a:ln>
        </p:spPr>
        <p:txBody>
          <a:bodyPr spcFirstLastPara="1" wrap="square" lIns="0" tIns="0" rIns="0" bIns="0" anchor="t" anchorCtr="0">
            <a:spAutoFit/>
          </a:bodyPr>
          <a:lstStyle/>
          <a:p>
            <a:pPr marL="0" marR="0" lvl="0" indent="0" algn="l" rtl="0">
              <a:lnSpc>
                <a:spcPct val="149500"/>
              </a:lnSpc>
              <a:spcBef>
                <a:spcPts val="0"/>
              </a:spcBef>
              <a:spcAft>
                <a:spcPts val="0"/>
              </a:spcAft>
              <a:buNone/>
            </a:pPr>
            <a:r>
              <a:rPr lang="en-US" sz="3000" b="0" i="0" u="none" strike="noStrike" cap="none" dirty="0">
                <a:solidFill>
                  <a:srgbClr val="2B2C30"/>
                </a:solidFill>
                <a:latin typeface="Founders Grotesk Regular" panose="020B0503030202060203" pitchFamily="34" charset="0"/>
                <a:sym typeface="Arial"/>
              </a:rPr>
              <a:t>We are waiting for you with a wide variety of high-quality frames in more than 1,500 styles, </a:t>
            </a:r>
            <a:endParaRPr sz="1200" dirty="0">
              <a:latin typeface="Founders Grotesk Regular" panose="020B0503030202060203" pitchFamily="34" charset="0"/>
            </a:endParaRPr>
          </a:p>
          <a:p>
            <a:pPr marL="0" marR="0" lvl="0" indent="0" algn="l" rtl="0">
              <a:lnSpc>
                <a:spcPct val="149500"/>
              </a:lnSpc>
              <a:spcBef>
                <a:spcPts val="0"/>
              </a:spcBef>
              <a:spcAft>
                <a:spcPts val="0"/>
              </a:spcAft>
              <a:buNone/>
            </a:pPr>
            <a:r>
              <a:rPr lang="en-US" sz="3000" b="0" i="0" u="none" strike="noStrike" cap="none" dirty="0">
                <a:solidFill>
                  <a:srgbClr val="2B2C30"/>
                </a:solidFill>
                <a:latin typeface="Founders Grotesk Regular" panose="020B0503030202060203" pitchFamily="34" charset="0"/>
                <a:sym typeface="Arial"/>
              </a:rPr>
              <a:t>ranging from basic to functional, stylish and fashionable, always displayed in the shop.</a:t>
            </a:r>
            <a:endParaRPr sz="1200" dirty="0">
              <a:latin typeface="Founders Grotesk Regular" panose="020B0503030202060203" pitchFamily="34" charset="0"/>
            </a:endParaRPr>
          </a:p>
          <a:p>
            <a:pPr marL="0" marR="0" lvl="0" indent="0" algn="l" rtl="0">
              <a:lnSpc>
                <a:spcPct val="149500"/>
              </a:lnSpc>
              <a:spcBef>
                <a:spcPts val="0"/>
              </a:spcBef>
              <a:spcAft>
                <a:spcPts val="0"/>
              </a:spcAft>
              <a:buNone/>
            </a:pPr>
            <a:r>
              <a:rPr lang="en-US" sz="3000" b="0" i="0" u="none" strike="noStrike" cap="none" dirty="0">
                <a:solidFill>
                  <a:srgbClr val="2B2C30"/>
                </a:solidFill>
                <a:latin typeface="Founders Grotesk Regular" panose="020B0503030202060203" pitchFamily="34" charset="0"/>
                <a:sym typeface="Arial"/>
              </a:rPr>
              <a:t>Variety of the original private brands to match each price line and concept enables OWNDAYS to have strong competitiveness in the market.</a:t>
            </a:r>
            <a:endParaRPr sz="1200" dirty="0">
              <a:latin typeface="Founders Grotesk Regular" panose="020B0503030202060203" pitchFamily="34" charset="0"/>
            </a:endParaRPr>
          </a:p>
          <a:p>
            <a:pPr marL="0" marR="0" lvl="0" indent="0" algn="l" rtl="0">
              <a:lnSpc>
                <a:spcPct val="2663"/>
              </a:lnSpc>
              <a:spcBef>
                <a:spcPts val="0"/>
              </a:spcBef>
              <a:spcAft>
                <a:spcPts val="0"/>
              </a:spcAft>
              <a:buNone/>
            </a:pPr>
            <a:endParaRPr sz="3480" b="0" i="0" u="none" strike="noStrike" cap="none" dirty="0">
              <a:solidFill>
                <a:srgbClr val="2B2C30"/>
              </a:solidFill>
              <a:latin typeface="Founders Grotesk Regular" panose="020B0503030202060203" pitchFamily="34" charset="0"/>
              <a:ea typeface="Playfair Display"/>
              <a:cs typeface="Playfair Display"/>
              <a:sym typeface="Playfair Display"/>
            </a:endParaRPr>
          </a:p>
        </p:txBody>
      </p:sp>
      <p:pic>
        <p:nvPicPr>
          <p:cNvPr id="92" name="Google Shape;92;p2"/>
          <p:cNvPicPr preferRelativeResize="0"/>
          <p:nvPr/>
        </p:nvPicPr>
        <p:blipFill rotWithShape="1">
          <a:blip r:embed="rId3">
            <a:alphaModFix/>
          </a:blip>
          <a:srcRect b="59714"/>
          <a:stretch/>
        </p:blipFill>
        <p:spPr>
          <a:xfrm>
            <a:off x="1455825" y="952276"/>
            <a:ext cx="14994151" cy="5100125"/>
          </a:xfrm>
          <a:prstGeom prst="rect">
            <a:avLst/>
          </a:prstGeom>
          <a:noFill/>
          <a:ln>
            <a:noFill/>
          </a:ln>
        </p:spPr>
      </p:pic>
      <p:pic>
        <p:nvPicPr>
          <p:cNvPr id="93" name="Google Shape;93;p2"/>
          <p:cNvPicPr preferRelativeResize="0"/>
          <p:nvPr/>
        </p:nvPicPr>
        <p:blipFill rotWithShape="1">
          <a:blip r:embed="rId4">
            <a:alphaModFix/>
          </a:blip>
          <a:srcRect/>
          <a:stretch/>
        </p:blipFill>
        <p:spPr>
          <a:xfrm>
            <a:off x="16349409" y="306288"/>
            <a:ext cx="1438781" cy="8352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3"/>
          <p:cNvSpPr/>
          <p:nvPr/>
        </p:nvSpPr>
        <p:spPr>
          <a:xfrm>
            <a:off x="880138" y="756055"/>
            <a:ext cx="5025112" cy="1707313"/>
          </a:xfrm>
          <a:custGeom>
            <a:avLst/>
            <a:gdLst/>
            <a:ahLst/>
            <a:cxnLst/>
            <a:rect l="l" t="t" r="r" b="b"/>
            <a:pathLst>
              <a:path w="4706496" h="1654723" extrusionOk="0">
                <a:moveTo>
                  <a:pt x="0" y="0"/>
                </a:moveTo>
                <a:lnTo>
                  <a:pt x="4706496" y="0"/>
                </a:lnTo>
                <a:lnTo>
                  <a:pt x="4706496" y="1654723"/>
                </a:lnTo>
                <a:lnTo>
                  <a:pt x="0" y="1654723"/>
                </a:lnTo>
                <a:lnTo>
                  <a:pt x="0" y="0"/>
                </a:lnTo>
                <a:close/>
              </a:path>
            </a:pathLst>
          </a:custGeom>
          <a:blipFill rotWithShape="1">
            <a:blip r:embed="rId3">
              <a:alphaModFix/>
            </a:blip>
            <a:stretch>
              <a:fillRect l="-13223" r="-2511"/>
            </a:stretch>
          </a:blipFill>
          <a:ln>
            <a:noFill/>
          </a:ln>
        </p:spPr>
      </p:sp>
      <p:sp>
        <p:nvSpPr>
          <p:cNvPr id="99" name="Google Shape;99;p3"/>
          <p:cNvSpPr txBox="1"/>
          <p:nvPr/>
        </p:nvSpPr>
        <p:spPr>
          <a:xfrm>
            <a:off x="552588" y="2105732"/>
            <a:ext cx="9655937" cy="7459606"/>
          </a:xfrm>
          <a:prstGeom prst="rect">
            <a:avLst/>
          </a:prstGeom>
          <a:noFill/>
          <a:ln>
            <a:noFill/>
          </a:ln>
        </p:spPr>
        <p:txBody>
          <a:bodyPr spcFirstLastPara="1" wrap="square" lIns="0" tIns="0" rIns="0" bIns="0" anchor="t" anchorCtr="0">
            <a:spAutoFit/>
          </a:bodyPr>
          <a:lstStyle/>
          <a:p>
            <a:pPr marR="0" lvl="0" algn="l" rtl="0">
              <a:lnSpc>
                <a:spcPct val="146208"/>
              </a:lnSpc>
              <a:spcBef>
                <a:spcPts val="0"/>
              </a:spcBef>
              <a:spcAft>
                <a:spcPts val="0"/>
              </a:spcAft>
              <a:buClr>
                <a:srgbClr val="000000"/>
              </a:buClr>
              <a:buSzPts val="2400"/>
            </a:pPr>
            <a:r>
              <a:rPr lang="en-US" sz="2400" b="0" i="0" dirty="0">
                <a:solidFill>
                  <a:schemeClr val="tx1"/>
                </a:solidFill>
                <a:effectLst/>
                <a:latin typeface="Founders Grotesk Regular" panose="020B0503030202060203" pitchFamily="34" charset="0"/>
              </a:rPr>
              <a:t>Incredibly Lightweight</a:t>
            </a:r>
            <a:br>
              <a:rPr lang="en-US" sz="2400" dirty="0">
                <a:solidFill>
                  <a:schemeClr val="tx1"/>
                </a:solidFill>
                <a:latin typeface="Founders Grotesk Regular" panose="020B0503030202060203" pitchFamily="34" charset="0"/>
              </a:rPr>
            </a:br>
            <a:r>
              <a:rPr lang="en-US" sz="2400" b="0" i="0" dirty="0">
                <a:solidFill>
                  <a:schemeClr val="tx1"/>
                </a:solidFill>
                <a:effectLst/>
                <a:latin typeface="Founders Grotesk Regular" panose="020B0503030202060203" pitchFamily="34" charset="0"/>
              </a:rPr>
              <a:t>The Durability You Can Rely On</a:t>
            </a:r>
            <a:endParaRPr lang="en-US" sz="1800" b="0" i="0" u="none" strike="noStrike" cap="none" dirty="0">
              <a:solidFill>
                <a:schemeClr val="tx1"/>
              </a:solidFill>
              <a:latin typeface="Founders Grotesk Regular" panose="020B0503030202060203" pitchFamily="34" charset="0"/>
              <a:sym typeface="Arial"/>
            </a:endParaRPr>
          </a:p>
          <a:p>
            <a:pPr marR="0" lvl="0" algn="l" rtl="0">
              <a:lnSpc>
                <a:spcPct val="146208"/>
              </a:lnSpc>
              <a:spcBef>
                <a:spcPts val="0"/>
              </a:spcBef>
              <a:spcAft>
                <a:spcPts val="0"/>
              </a:spcAft>
              <a:buClr>
                <a:srgbClr val="000000"/>
              </a:buClr>
              <a:buSzPts val="2400"/>
            </a:pPr>
            <a:r>
              <a:rPr lang="en-US" sz="2400" b="0" i="0" dirty="0">
                <a:solidFill>
                  <a:schemeClr val="tx1"/>
                </a:solidFill>
                <a:effectLst/>
                <a:latin typeface="Founders Grotesk Regular" panose="020B0503030202060203" pitchFamily="34" charset="0"/>
              </a:rPr>
              <a:t>Engineered with ultra-lightweight and highly durable materials to deliver a wearing comfort that feels like air, these metal frames offer an impeccable fit and can be worn comfortably for long hours.</a:t>
            </a:r>
            <a:endParaRPr lang="en-US" sz="1800" b="0" i="0" u="none" strike="noStrike" cap="none" dirty="0">
              <a:solidFill>
                <a:schemeClr val="tx1"/>
              </a:solidFill>
              <a:latin typeface="Founders Grotesk Regular" panose="020B0503030202060203" pitchFamily="34" charset="0"/>
              <a:sym typeface="Arial"/>
            </a:endParaRPr>
          </a:p>
          <a:p>
            <a:pPr marL="342900" marR="0" lvl="0" indent="-342900" algn="l" rtl="0">
              <a:lnSpc>
                <a:spcPct val="146208"/>
              </a:lnSpc>
              <a:spcBef>
                <a:spcPts val="0"/>
              </a:spcBef>
              <a:spcAft>
                <a:spcPts val="0"/>
              </a:spcAft>
              <a:buClr>
                <a:srgbClr val="000000"/>
              </a:buClr>
              <a:buSzPts val="2400"/>
              <a:buFont typeface="Arial"/>
              <a:buChar char="•"/>
            </a:pPr>
            <a:r>
              <a:rPr lang="en-US" sz="2400" dirty="0">
                <a:latin typeface="Founders Grotesk Regular" panose="020B0503030202060203" pitchFamily="34" charset="0"/>
              </a:rPr>
              <a:t>A</a:t>
            </a:r>
            <a:r>
              <a:rPr lang="en-US" sz="2400" b="0" i="0" u="none" strike="noStrike" cap="none" dirty="0">
                <a:solidFill>
                  <a:srgbClr val="000000"/>
                </a:solidFill>
                <a:latin typeface="Founders Grotesk Regular" panose="020B0503030202060203" pitchFamily="34" charset="0"/>
                <a:sym typeface="Arial"/>
              </a:rPr>
              <a:t>mazingly light frames at 9.4g. The frames have also passed the inspections of endurance and bridge distortion based on Japanese Industrial Standards (JIS B 7285:2008).</a:t>
            </a:r>
            <a:endParaRPr dirty="0">
              <a:latin typeface="Founders Grotesk Regular" panose="020B0503030202060203" pitchFamily="34" charset="0"/>
            </a:endParaRPr>
          </a:p>
          <a:p>
            <a:pPr marL="342900" marR="0" lvl="0" indent="-342900" algn="l" rtl="0">
              <a:lnSpc>
                <a:spcPct val="146208"/>
              </a:lnSpc>
              <a:spcBef>
                <a:spcPts val="0"/>
              </a:spcBef>
              <a:spcAft>
                <a:spcPts val="0"/>
              </a:spcAft>
              <a:buClr>
                <a:srgbClr val="000000"/>
              </a:buClr>
              <a:buSzPts val="2400"/>
              <a:buFont typeface="Arial"/>
              <a:buChar char="•"/>
            </a:pPr>
            <a:r>
              <a:rPr lang="en-US" sz="2400" b="0" i="0" u="none" strike="noStrike" cap="none" dirty="0">
                <a:solidFill>
                  <a:srgbClr val="000000"/>
                </a:solidFill>
                <a:latin typeface="Founders Grotesk Regular" panose="020B0503030202060203" pitchFamily="34" charset="0"/>
                <a:sym typeface="Arial"/>
              </a:rPr>
              <a:t>Resin (</a:t>
            </a:r>
            <a:r>
              <a:rPr lang="en-US" sz="2400" b="0" i="0" u="none" strike="noStrike" cap="none" dirty="0" err="1">
                <a:solidFill>
                  <a:srgbClr val="000000"/>
                </a:solidFill>
                <a:latin typeface="Founders Grotesk Regular" panose="020B0503030202060203" pitchFamily="34" charset="0"/>
                <a:sym typeface="Arial"/>
              </a:rPr>
              <a:t>Ultem</a:t>
            </a:r>
            <a:r>
              <a:rPr lang="en-US" sz="2400" dirty="0">
                <a:latin typeface="Founders Grotesk Regular" panose="020B0503030202060203" pitchFamily="34" charset="0"/>
              </a:rPr>
              <a:t>)</a:t>
            </a:r>
            <a:endParaRPr lang="en-US" sz="2400" b="0" i="0" u="none" strike="noStrike" cap="none" dirty="0">
              <a:solidFill>
                <a:srgbClr val="000000"/>
              </a:solidFill>
              <a:latin typeface="Founders Grotesk Regular" panose="020B0503030202060203" pitchFamily="34" charset="0"/>
              <a:sym typeface="Arial"/>
            </a:endParaRPr>
          </a:p>
          <a:p>
            <a:pPr marL="342900" marR="0" lvl="0" indent="-342900" algn="l" rtl="0">
              <a:lnSpc>
                <a:spcPct val="146208"/>
              </a:lnSpc>
              <a:spcBef>
                <a:spcPts val="0"/>
              </a:spcBef>
              <a:spcAft>
                <a:spcPts val="0"/>
              </a:spcAft>
              <a:buClr>
                <a:srgbClr val="000000"/>
              </a:buClr>
              <a:buSzPts val="2400"/>
              <a:buFont typeface="Arial"/>
              <a:buChar char="•"/>
            </a:pPr>
            <a:r>
              <a:rPr lang="en-US" sz="2000" b="0" i="0" dirty="0">
                <a:solidFill>
                  <a:schemeClr val="tx1"/>
                </a:solidFill>
                <a:effectLst/>
                <a:latin typeface="Founders Grotesk Regular" panose="020B0503030202060203" pitchFamily="34" charset="0"/>
              </a:rPr>
              <a:t>Recommended for : MEN・WOMEN</a:t>
            </a:r>
            <a:endParaRPr sz="2000" dirty="0">
              <a:solidFill>
                <a:schemeClr val="tx1"/>
              </a:solidFill>
              <a:latin typeface="Founders Grotesk Regular" panose="020B0503030202060203" pitchFamily="34" charset="0"/>
            </a:endParaRPr>
          </a:p>
          <a:p>
            <a:pPr marL="342900" marR="0" lvl="0" indent="-342900" algn="l" rtl="0">
              <a:lnSpc>
                <a:spcPct val="146208"/>
              </a:lnSpc>
              <a:spcBef>
                <a:spcPts val="0"/>
              </a:spcBef>
              <a:spcAft>
                <a:spcPts val="0"/>
              </a:spcAft>
              <a:buClr>
                <a:srgbClr val="000000"/>
              </a:buClr>
              <a:buSzPts val="2400"/>
              <a:buFont typeface="Arial"/>
              <a:buChar char="•"/>
            </a:pPr>
            <a:r>
              <a:rPr lang="en-US" sz="2400" b="1" i="0" u="none" strike="noStrike" cap="none" dirty="0">
                <a:solidFill>
                  <a:srgbClr val="000000"/>
                </a:solidFill>
                <a:latin typeface="Founders Grotesk Regular" panose="020B0503030202060203" pitchFamily="34" charset="0"/>
                <a:sym typeface="Arial"/>
              </a:rPr>
              <a:t>USP</a:t>
            </a:r>
            <a:endParaRPr dirty="0">
              <a:latin typeface="Founders Grotesk Regular" panose="020B0503030202060203" pitchFamily="34" charset="0"/>
            </a:endParaRPr>
          </a:p>
          <a:p>
            <a:pPr marL="800100" marR="0" lvl="1" indent="-342900" algn="l" rtl="0">
              <a:lnSpc>
                <a:spcPct val="146208"/>
              </a:lnSpc>
              <a:spcBef>
                <a:spcPts val="0"/>
              </a:spcBef>
              <a:spcAft>
                <a:spcPts val="0"/>
              </a:spcAft>
              <a:buClr>
                <a:srgbClr val="000000"/>
              </a:buClr>
              <a:buSzPts val="2400"/>
              <a:buFont typeface="Arial"/>
              <a:buChar char="•"/>
            </a:pPr>
            <a:r>
              <a:rPr lang="en-US" sz="2400" b="1" i="0" u="none" strike="noStrike" cap="none" dirty="0">
                <a:solidFill>
                  <a:srgbClr val="000000"/>
                </a:solidFill>
                <a:latin typeface="Founders Grotesk Regular" panose="020B0503030202060203" pitchFamily="34" charset="0"/>
                <a:sym typeface="Arial"/>
              </a:rPr>
              <a:t>Feature: Ultralight frames made of </a:t>
            </a:r>
            <a:r>
              <a:rPr lang="en-US" sz="2400" b="1" dirty="0">
                <a:latin typeface="Founders Grotesk Regular" panose="020B0503030202060203" pitchFamily="34" charset="0"/>
              </a:rPr>
              <a:t>Resin (</a:t>
            </a:r>
            <a:r>
              <a:rPr lang="en-US" sz="2400" b="1" dirty="0" err="1">
                <a:latin typeface="Founders Grotesk Regular" panose="020B0503030202060203" pitchFamily="34" charset="0"/>
              </a:rPr>
              <a:t>Ultem</a:t>
            </a:r>
            <a:r>
              <a:rPr lang="en-US" sz="2400" b="1" dirty="0">
                <a:latin typeface="Founders Grotesk Regular" panose="020B0503030202060203" pitchFamily="34" charset="0"/>
              </a:rPr>
              <a:t>)</a:t>
            </a:r>
            <a:r>
              <a:rPr lang="en-US" sz="2400" b="1" i="0" u="none" strike="noStrike" cap="none" dirty="0">
                <a:solidFill>
                  <a:srgbClr val="000000"/>
                </a:solidFill>
                <a:latin typeface="Founders Grotesk Regular" panose="020B0503030202060203" pitchFamily="34" charset="0"/>
                <a:sym typeface="Arial"/>
              </a:rPr>
              <a:t>.</a:t>
            </a:r>
            <a:endParaRPr dirty="0">
              <a:latin typeface="Founders Grotesk Regular" panose="020B0503030202060203" pitchFamily="34" charset="0"/>
            </a:endParaRPr>
          </a:p>
          <a:p>
            <a:pPr marL="800100" marR="0" lvl="1" indent="-342900" algn="l" rtl="0">
              <a:lnSpc>
                <a:spcPct val="146208"/>
              </a:lnSpc>
              <a:spcBef>
                <a:spcPts val="0"/>
              </a:spcBef>
              <a:spcAft>
                <a:spcPts val="0"/>
              </a:spcAft>
              <a:buClr>
                <a:srgbClr val="000000"/>
              </a:buClr>
              <a:buSzPts val="2400"/>
              <a:buFont typeface="Arial"/>
              <a:buChar char="•"/>
            </a:pPr>
            <a:r>
              <a:rPr lang="en-US" sz="2400" b="1" i="0" u="none" strike="noStrike" cap="none" dirty="0">
                <a:solidFill>
                  <a:srgbClr val="000000"/>
                </a:solidFill>
                <a:latin typeface="Founders Grotesk Regular" panose="020B0503030202060203" pitchFamily="34" charset="0"/>
                <a:sym typeface="Arial"/>
              </a:rPr>
              <a:t>Benefit: Comfortable for all-day wear, flexible and durable.</a:t>
            </a:r>
            <a:endParaRPr dirty="0">
              <a:latin typeface="Founders Grotesk Regular" panose="020B0503030202060203" pitchFamily="34" charset="0"/>
            </a:endParaRPr>
          </a:p>
          <a:p>
            <a:pPr marL="800100" marR="0" lvl="1" indent="-342900" algn="l" rtl="0">
              <a:lnSpc>
                <a:spcPct val="146208"/>
              </a:lnSpc>
              <a:spcBef>
                <a:spcPts val="0"/>
              </a:spcBef>
              <a:spcAft>
                <a:spcPts val="0"/>
              </a:spcAft>
              <a:buClr>
                <a:srgbClr val="000000"/>
              </a:buClr>
              <a:buSzPts val="2400"/>
              <a:buFont typeface="Arial"/>
              <a:buChar char="•"/>
            </a:pPr>
            <a:r>
              <a:rPr lang="en-US" sz="2400" b="1" i="0" u="none" strike="noStrike" cap="none" dirty="0">
                <a:solidFill>
                  <a:srgbClr val="000000"/>
                </a:solidFill>
                <a:latin typeface="Founders Grotesk Regular" panose="020B0503030202060203" pitchFamily="34" charset="0"/>
                <a:sym typeface="Arial"/>
              </a:rPr>
              <a:t>Target Group: Customers seeking lightweight, everyday glasses.</a:t>
            </a:r>
            <a:endParaRPr dirty="0">
              <a:latin typeface="Founders Grotesk Regular" panose="020B0503030202060203" pitchFamily="34" charset="0"/>
            </a:endParaRPr>
          </a:p>
        </p:txBody>
      </p:sp>
      <p:pic>
        <p:nvPicPr>
          <p:cNvPr id="100" name="Google Shape;100;p3"/>
          <p:cNvPicPr preferRelativeResize="0"/>
          <p:nvPr/>
        </p:nvPicPr>
        <p:blipFill rotWithShape="1">
          <a:blip r:embed="rId4">
            <a:alphaModFix/>
          </a:blip>
          <a:srcRect/>
          <a:stretch/>
        </p:blipFill>
        <p:spPr>
          <a:xfrm>
            <a:off x="16277078" y="423060"/>
            <a:ext cx="1436400" cy="831437"/>
          </a:xfrm>
          <a:prstGeom prst="rect">
            <a:avLst/>
          </a:prstGeom>
          <a:noFill/>
          <a:ln>
            <a:noFill/>
          </a:ln>
        </p:spPr>
      </p:pic>
      <p:sp>
        <p:nvSpPr>
          <p:cNvPr id="2" name="Google Shape;111;p4">
            <a:extLst>
              <a:ext uri="{FF2B5EF4-FFF2-40B4-BE49-F238E27FC236}">
                <a16:creationId xmlns:a16="http://schemas.microsoft.com/office/drawing/2014/main" id="{5F3CCD94-7E01-2135-EE2D-1064A9FB2B96}"/>
              </a:ext>
            </a:extLst>
          </p:cNvPr>
          <p:cNvSpPr txBox="1"/>
          <p:nvPr/>
        </p:nvSpPr>
        <p:spPr>
          <a:xfrm>
            <a:off x="5905250" y="675836"/>
            <a:ext cx="9527700" cy="325883"/>
          </a:xfrm>
          <a:prstGeom prst="rect">
            <a:avLst/>
          </a:prstGeom>
          <a:noFill/>
          <a:ln>
            <a:noFill/>
          </a:ln>
        </p:spPr>
        <p:txBody>
          <a:bodyPr spcFirstLastPara="1" wrap="square" lIns="91425" tIns="45700" rIns="91425" bIns="45700" anchor="t" anchorCtr="0">
            <a:spAutoFit/>
          </a:bodyPr>
          <a:lstStyle/>
          <a:p>
            <a:pPr marL="0" marR="0" lvl="0" indent="0" algn="l" rtl="0">
              <a:lnSpc>
                <a:spcPct val="22500"/>
              </a:lnSpc>
              <a:spcBef>
                <a:spcPts val="0"/>
              </a:spcBef>
              <a:spcAft>
                <a:spcPts val="0"/>
              </a:spcAft>
              <a:buNone/>
            </a:pPr>
            <a:r>
              <a:rPr lang="en-US" sz="6600" b="0" i="0" u="none" strike="noStrike" cap="none" dirty="0">
                <a:solidFill>
                  <a:srgbClr val="444444"/>
                </a:solidFill>
                <a:latin typeface="Founders Grotesk Regular" panose="020B0503030202060203" pitchFamily="34" charset="0"/>
                <a:sym typeface="Arial"/>
              </a:rPr>
              <a:t>OWNDAYS | AIR</a:t>
            </a:r>
            <a:endParaRPr sz="1100" dirty="0">
              <a:latin typeface="Founders Grotesk Regular" panose="020B0503030202060203" pitchFamily="34" charset="0"/>
            </a:endParaRPr>
          </a:p>
        </p:txBody>
      </p:sp>
      <p:pic>
        <p:nvPicPr>
          <p:cNvPr id="4" name="Picture 3">
            <a:extLst>
              <a:ext uri="{FF2B5EF4-FFF2-40B4-BE49-F238E27FC236}">
                <a16:creationId xmlns:a16="http://schemas.microsoft.com/office/drawing/2014/main" id="{3BC560F9-F8A3-A1BE-DE02-C8011A3BE60E}"/>
              </a:ext>
            </a:extLst>
          </p:cNvPr>
          <p:cNvPicPr>
            <a:picLocks noChangeAspect="1"/>
          </p:cNvPicPr>
          <p:nvPr/>
        </p:nvPicPr>
        <p:blipFill>
          <a:blip r:embed="rId5"/>
          <a:stretch>
            <a:fillRect/>
          </a:stretch>
        </p:blipFill>
        <p:spPr>
          <a:xfrm>
            <a:off x="11322278" y="1667058"/>
            <a:ext cx="5740823" cy="3785795"/>
          </a:xfrm>
          <a:prstGeom prst="rect">
            <a:avLst/>
          </a:prstGeom>
        </p:spPr>
      </p:pic>
      <p:pic>
        <p:nvPicPr>
          <p:cNvPr id="6" name="Picture 5">
            <a:extLst>
              <a:ext uri="{FF2B5EF4-FFF2-40B4-BE49-F238E27FC236}">
                <a16:creationId xmlns:a16="http://schemas.microsoft.com/office/drawing/2014/main" id="{4701DC2B-DE7C-0567-B0AF-4976C8D7F08A}"/>
              </a:ext>
            </a:extLst>
          </p:cNvPr>
          <p:cNvPicPr>
            <a:picLocks noChangeAspect="1"/>
          </p:cNvPicPr>
          <p:nvPr/>
        </p:nvPicPr>
        <p:blipFill>
          <a:blip r:embed="rId6"/>
          <a:stretch>
            <a:fillRect/>
          </a:stretch>
        </p:blipFill>
        <p:spPr>
          <a:xfrm>
            <a:off x="11313994" y="5872920"/>
            <a:ext cx="5749107" cy="3835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465338" y="537689"/>
            <a:ext cx="5105400" cy="1472858"/>
          </a:xfrm>
          <a:custGeom>
            <a:avLst/>
            <a:gdLst/>
            <a:ahLst/>
            <a:cxnLst/>
            <a:rect l="l" t="t" r="r" b="b"/>
            <a:pathLst>
              <a:path w="6369067" h="1762192" extrusionOk="0">
                <a:moveTo>
                  <a:pt x="0" y="0"/>
                </a:moveTo>
                <a:lnTo>
                  <a:pt x="6369067" y="0"/>
                </a:lnTo>
                <a:lnTo>
                  <a:pt x="6369067" y="1762193"/>
                </a:lnTo>
                <a:lnTo>
                  <a:pt x="0" y="1762193"/>
                </a:lnTo>
                <a:lnTo>
                  <a:pt x="0" y="0"/>
                </a:lnTo>
                <a:close/>
              </a:path>
            </a:pathLst>
          </a:custGeom>
          <a:blipFill rotWithShape="1">
            <a:blip r:embed="rId3">
              <a:alphaModFix/>
            </a:blip>
            <a:stretch>
              <a:fillRect/>
            </a:stretch>
          </a:blipFill>
          <a:ln>
            <a:noFill/>
          </a:ln>
        </p:spPr>
      </p:sp>
      <p:sp>
        <p:nvSpPr>
          <p:cNvPr id="108" name="Google Shape;108;p4"/>
          <p:cNvSpPr/>
          <p:nvPr/>
        </p:nvSpPr>
        <p:spPr>
          <a:xfrm>
            <a:off x="12117527" y="1586112"/>
            <a:ext cx="5668617" cy="2023868"/>
          </a:xfrm>
          <a:custGeom>
            <a:avLst/>
            <a:gdLst/>
            <a:ahLst/>
            <a:cxnLst/>
            <a:rect l="l" t="t" r="r" b="b"/>
            <a:pathLst>
              <a:path w="7752414" h="3343228" extrusionOk="0">
                <a:moveTo>
                  <a:pt x="0" y="0"/>
                </a:moveTo>
                <a:lnTo>
                  <a:pt x="7752413" y="0"/>
                </a:lnTo>
                <a:lnTo>
                  <a:pt x="7752413" y="3343228"/>
                </a:lnTo>
                <a:lnTo>
                  <a:pt x="0" y="3343228"/>
                </a:lnTo>
                <a:lnTo>
                  <a:pt x="0" y="0"/>
                </a:lnTo>
                <a:close/>
              </a:path>
            </a:pathLst>
          </a:custGeom>
          <a:blipFill rotWithShape="1">
            <a:blip r:embed="rId4">
              <a:alphaModFix/>
            </a:blip>
            <a:stretch>
              <a:fillRect/>
            </a:stretch>
          </a:blipFill>
          <a:ln>
            <a:noFill/>
          </a:ln>
        </p:spPr>
      </p:sp>
      <p:sp>
        <p:nvSpPr>
          <p:cNvPr id="109" name="Google Shape;109;p4"/>
          <p:cNvSpPr/>
          <p:nvPr/>
        </p:nvSpPr>
        <p:spPr>
          <a:xfrm>
            <a:off x="12223887" y="3544493"/>
            <a:ext cx="5968867" cy="2217954"/>
          </a:xfrm>
          <a:custGeom>
            <a:avLst/>
            <a:gdLst/>
            <a:ahLst/>
            <a:cxnLst/>
            <a:rect l="l" t="t" r="r" b="b"/>
            <a:pathLst>
              <a:path w="8086907" h="3538022" extrusionOk="0">
                <a:moveTo>
                  <a:pt x="0" y="0"/>
                </a:moveTo>
                <a:lnTo>
                  <a:pt x="8086907" y="0"/>
                </a:lnTo>
                <a:lnTo>
                  <a:pt x="8086907" y="3538022"/>
                </a:lnTo>
                <a:lnTo>
                  <a:pt x="0" y="3538022"/>
                </a:lnTo>
                <a:lnTo>
                  <a:pt x="0" y="0"/>
                </a:lnTo>
                <a:close/>
              </a:path>
            </a:pathLst>
          </a:custGeom>
          <a:blipFill rotWithShape="1">
            <a:blip r:embed="rId5">
              <a:alphaModFix/>
            </a:blip>
            <a:stretch>
              <a:fillRect/>
            </a:stretch>
          </a:blipFill>
          <a:ln>
            <a:noFill/>
          </a:ln>
        </p:spPr>
      </p:sp>
      <p:sp>
        <p:nvSpPr>
          <p:cNvPr id="110" name="Google Shape;110;p4"/>
          <p:cNvSpPr txBox="1"/>
          <p:nvPr/>
        </p:nvSpPr>
        <p:spPr>
          <a:xfrm>
            <a:off x="232257" y="1777263"/>
            <a:ext cx="12118967" cy="4524315"/>
          </a:xfrm>
          <a:prstGeom prst="rect">
            <a:avLst/>
          </a:prstGeom>
          <a:noFill/>
          <a:ln>
            <a:noFill/>
          </a:ln>
        </p:spPr>
        <p:txBody>
          <a:bodyPr spcFirstLastPara="1" wrap="square" lIns="0" tIns="0" rIns="0" bIns="0" anchor="t" anchorCtr="0">
            <a:spAutoFit/>
          </a:bodyPr>
          <a:lstStyle/>
          <a:p>
            <a:pPr>
              <a:buSzPts val="2400"/>
            </a:pPr>
            <a:r>
              <a:rPr lang="en-US" sz="2800" b="1" i="0" dirty="0">
                <a:solidFill>
                  <a:srgbClr val="000000"/>
                </a:solidFill>
                <a:effectLst/>
                <a:latin typeface="Founders Grotesk Regular" panose="020B0503030202060203" pitchFamily="34" charset="0"/>
              </a:rPr>
              <a:t>Lightweight, flexible and shape-retaining </a:t>
            </a:r>
          </a:p>
          <a:p>
            <a:pPr>
              <a:buSzPts val="2400"/>
            </a:pPr>
            <a:r>
              <a:rPr lang="en-US" sz="2800" b="1" i="0" dirty="0">
                <a:solidFill>
                  <a:srgbClr val="000000"/>
                </a:solidFill>
                <a:effectLst/>
                <a:latin typeface="Founders Grotesk Regular" panose="020B0503030202060203" pitchFamily="34" charset="0"/>
              </a:rPr>
              <a:t>Even though it’s metal</a:t>
            </a:r>
          </a:p>
          <a:p>
            <a:pPr>
              <a:buSzPts val="2400"/>
            </a:pPr>
            <a:endParaRPr lang="en-US" sz="2000" b="0" i="0" u="none" strike="noStrike" cap="none" dirty="0">
              <a:solidFill>
                <a:srgbClr val="000000"/>
              </a:solidFill>
              <a:latin typeface="Founders Grotesk Regular" panose="020B0503030202060203" pitchFamily="34" charset="0"/>
              <a:sym typeface="Arial"/>
            </a:endParaRPr>
          </a:p>
          <a:p>
            <a:pPr marL="342900" marR="0" lvl="0" indent="-342900" algn="l" rtl="0">
              <a:spcBef>
                <a:spcPts val="0"/>
              </a:spcBef>
              <a:spcAft>
                <a:spcPts val="0"/>
              </a:spcAft>
              <a:buClr>
                <a:srgbClr val="000000"/>
              </a:buClr>
              <a:buSzPts val="2400"/>
              <a:buFont typeface="Arial"/>
              <a:buChar char="•"/>
            </a:pPr>
            <a:r>
              <a:rPr lang="en-US" sz="2000" b="0" i="0" dirty="0">
                <a:solidFill>
                  <a:srgbClr val="000000"/>
                </a:solidFill>
                <a:effectLst/>
                <a:latin typeface="Founders Grotesk Regular" panose="020B0503030202060203" pitchFamily="34" charset="0"/>
              </a:rPr>
              <a:t>These Nitinol (</a:t>
            </a:r>
            <a:r>
              <a:rPr lang="en-US" sz="2000" b="0" i="0" dirty="0" err="1">
                <a:solidFill>
                  <a:srgbClr val="000000"/>
                </a:solidFill>
                <a:effectLst/>
                <a:latin typeface="Founders Grotesk Regular" panose="020B0503030202060203" pitchFamily="34" charset="0"/>
              </a:rPr>
              <a:t>NiTi</a:t>
            </a:r>
            <a:r>
              <a:rPr lang="en-US" sz="2000" b="0" i="0" dirty="0">
                <a:solidFill>
                  <a:srgbClr val="000000"/>
                </a:solidFill>
                <a:effectLst/>
                <a:latin typeface="Founders Grotesk Regular" panose="020B0503030202060203" pitchFamily="34" charset="0"/>
              </a:rPr>
              <a:t>) frames are made using the latest ion plating (IP) process. Nitinol is a shape memory alloy consisting of nickel and titanium. The material exhibits great elasticity and durability. It is able to retain its shape despite extensive bending. Ion plating is applied on the frame surface to enhance durability and resistance to rust. This prevents the frame coating from peeling or scratching, offering long-lasting quality.</a:t>
            </a:r>
            <a:endParaRPr sz="1200" dirty="0">
              <a:latin typeface="Founders Grotesk Regular" panose="020B0503030202060203" pitchFamily="34" charset="0"/>
            </a:endParaRPr>
          </a:p>
          <a:p>
            <a:pPr marL="342900" marR="0" lvl="0" indent="-342900" algn="l"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Beta titanium</a:t>
            </a:r>
          </a:p>
          <a:p>
            <a:pPr marL="342900" indent="-342900">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200" dirty="0">
              <a:latin typeface="Founders Grotesk Regular" panose="020B0503030202060203" pitchFamily="34" charset="0"/>
            </a:endParaRPr>
          </a:p>
          <a:p>
            <a:pPr marL="342900" marR="0" lvl="0" indent="-342900"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800" b="1" i="0" u="none" strike="noStrike" cap="none" dirty="0">
              <a:solidFill>
                <a:srgbClr val="000000"/>
              </a:solidFill>
              <a:latin typeface="Founders Grotesk Regular" panose="020B0503030202060203" pitchFamily="34" charset="0"/>
              <a:sym typeface="Arial"/>
            </a:endParaRPr>
          </a:p>
          <a:p>
            <a:pPr marL="1023548" marR="0" lvl="2" indent="-283174"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Feature: Nitinol frames with ion plating for durability.</a:t>
            </a:r>
            <a:endParaRPr sz="1200" dirty="0">
              <a:latin typeface="Founders Grotesk Regular" panose="020B0503030202060203" pitchFamily="34" charset="0"/>
            </a:endParaRPr>
          </a:p>
          <a:p>
            <a:pPr marL="1023548" marR="0" lvl="2" indent="-283174"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Benefit: Shape memory </a:t>
            </a:r>
            <a:r>
              <a:rPr lang="en-US" sz="2000" b="1" dirty="0">
                <a:latin typeface="Founders Grotesk Regular" panose="020B0503030202060203" pitchFamily="34" charset="0"/>
              </a:rPr>
              <a:t>material </a:t>
            </a:r>
            <a:r>
              <a:rPr lang="en-US" sz="2000" b="1" i="0" u="none" strike="noStrike" cap="none" dirty="0">
                <a:solidFill>
                  <a:srgbClr val="000000"/>
                </a:solidFill>
                <a:latin typeface="Founders Grotesk Regular" panose="020B0503030202060203" pitchFamily="34" charset="0"/>
                <a:sym typeface="Arial"/>
              </a:rPr>
              <a:t>prevents deformation; rust-resistant coating.</a:t>
            </a:r>
            <a:endParaRPr sz="1200" dirty="0">
              <a:latin typeface="Founders Grotesk Regular" panose="020B0503030202060203" pitchFamily="34" charset="0"/>
            </a:endParaRPr>
          </a:p>
          <a:p>
            <a:pPr marL="1023548" marR="0" lvl="2" indent="-283174"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Target Group: Those needing durable, long-lasting metal frames.</a:t>
            </a:r>
            <a:endParaRPr sz="1200" dirty="0">
              <a:latin typeface="Founders Grotesk Regular" panose="020B0503030202060203" pitchFamily="34" charset="0"/>
            </a:endParaRPr>
          </a:p>
          <a:p>
            <a:pPr marL="740374" marR="0" lvl="2" indent="0" algn="l" rtl="0">
              <a:spcBef>
                <a:spcPts val="0"/>
              </a:spcBef>
              <a:spcAft>
                <a:spcPts val="0"/>
              </a:spcAft>
              <a:buNone/>
            </a:pPr>
            <a:endParaRPr sz="2000" b="0" i="0" u="none" strike="noStrike" cap="none" dirty="0">
              <a:solidFill>
                <a:srgbClr val="000000"/>
              </a:solidFill>
              <a:latin typeface="Founders Grotesk Regular" panose="020B0503030202060203" pitchFamily="34" charset="0"/>
              <a:ea typeface="Playfair Display"/>
              <a:cs typeface="Playfair Display"/>
              <a:sym typeface="Playfair Display"/>
            </a:endParaRPr>
          </a:p>
        </p:txBody>
      </p:sp>
      <p:sp>
        <p:nvSpPr>
          <p:cNvPr id="111" name="Google Shape;111;p4"/>
          <p:cNvSpPr txBox="1"/>
          <p:nvPr/>
        </p:nvSpPr>
        <p:spPr>
          <a:xfrm>
            <a:off x="5905250" y="675836"/>
            <a:ext cx="9527700" cy="325883"/>
          </a:xfrm>
          <a:prstGeom prst="rect">
            <a:avLst/>
          </a:prstGeom>
          <a:noFill/>
          <a:ln>
            <a:noFill/>
          </a:ln>
        </p:spPr>
        <p:txBody>
          <a:bodyPr spcFirstLastPara="1" wrap="square" lIns="91425" tIns="45700" rIns="91425" bIns="45700" anchor="t" anchorCtr="0">
            <a:spAutoFit/>
          </a:bodyPr>
          <a:lstStyle/>
          <a:p>
            <a:pPr marL="0" marR="0" lvl="0" indent="0" algn="l" rtl="0">
              <a:lnSpc>
                <a:spcPct val="22500"/>
              </a:lnSpc>
              <a:spcBef>
                <a:spcPts val="0"/>
              </a:spcBef>
              <a:spcAft>
                <a:spcPts val="0"/>
              </a:spcAft>
              <a:buNone/>
            </a:pPr>
            <a:r>
              <a:rPr lang="en-US" sz="6600" b="0" i="0" u="none" strike="noStrike" cap="none" dirty="0">
                <a:solidFill>
                  <a:srgbClr val="444444"/>
                </a:solidFill>
                <a:latin typeface="Founders Grotesk Regular" panose="020B0503030202060203" pitchFamily="34" charset="0"/>
                <a:sym typeface="Arial"/>
              </a:rPr>
              <a:t>OWNDAYS | AIR</a:t>
            </a:r>
            <a:endParaRPr sz="1100" dirty="0">
              <a:latin typeface="Founders Grotesk Regular" panose="020B0503030202060203" pitchFamily="34" charset="0"/>
            </a:endParaRPr>
          </a:p>
        </p:txBody>
      </p:sp>
      <p:pic>
        <p:nvPicPr>
          <p:cNvPr id="112" name="Google Shape;112;p4"/>
          <p:cNvPicPr preferRelativeResize="0"/>
          <p:nvPr/>
        </p:nvPicPr>
        <p:blipFill rotWithShape="1">
          <a:blip r:embed="rId6">
            <a:alphaModFix/>
          </a:blip>
          <a:srcRect/>
          <a:stretch/>
        </p:blipFill>
        <p:spPr>
          <a:xfrm>
            <a:off x="16277078" y="423060"/>
            <a:ext cx="1436400" cy="831437"/>
          </a:xfrm>
          <a:prstGeom prst="rect">
            <a:avLst/>
          </a:prstGeom>
          <a:noFill/>
          <a:ln>
            <a:noFill/>
          </a:ln>
        </p:spPr>
      </p:pic>
      <p:cxnSp>
        <p:nvCxnSpPr>
          <p:cNvPr id="2" name="Straight Connector 1">
            <a:extLst>
              <a:ext uri="{FF2B5EF4-FFF2-40B4-BE49-F238E27FC236}">
                <a16:creationId xmlns:a16="http://schemas.microsoft.com/office/drawing/2014/main" id="{7CC6F16D-287D-340C-ABF5-6FFB57AF4E24}"/>
              </a:ext>
            </a:extLst>
          </p:cNvPr>
          <p:cNvCxnSpPr/>
          <p:nvPr/>
        </p:nvCxnSpPr>
        <p:spPr>
          <a:xfrm>
            <a:off x="1236537" y="6015743"/>
            <a:ext cx="15814926" cy="0"/>
          </a:xfrm>
          <a:prstGeom prst="line">
            <a:avLst/>
          </a:prstGeom>
        </p:spPr>
        <p:style>
          <a:lnRef idx="1">
            <a:schemeClr val="dk1"/>
          </a:lnRef>
          <a:fillRef idx="0">
            <a:schemeClr val="dk1"/>
          </a:fillRef>
          <a:effectRef idx="0">
            <a:schemeClr val="dk1"/>
          </a:effectRef>
          <a:fontRef idx="minor">
            <a:schemeClr val="tx1"/>
          </a:fontRef>
        </p:style>
      </p:cxnSp>
      <p:pic>
        <p:nvPicPr>
          <p:cNvPr id="3" name="Google Shape;117;p5">
            <a:extLst>
              <a:ext uri="{FF2B5EF4-FFF2-40B4-BE49-F238E27FC236}">
                <a16:creationId xmlns:a16="http://schemas.microsoft.com/office/drawing/2014/main" id="{121639FC-45C1-DAD3-E446-0D2B28234388}"/>
              </a:ext>
            </a:extLst>
          </p:cNvPr>
          <p:cNvPicPr preferRelativeResize="0"/>
          <p:nvPr/>
        </p:nvPicPr>
        <p:blipFill rotWithShape="1">
          <a:blip r:embed="rId7">
            <a:alphaModFix/>
          </a:blip>
          <a:srcRect t="13991" b="-13991"/>
          <a:stretch/>
        </p:blipFill>
        <p:spPr>
          <a:xfrm>
            <a:off x="232256" y="6107389"/>
            <a:ext cx="4140394" cy="1213257"/>
          </a:xfrm>
          <a:prstGeom prst="rect">
            <a:avLst/>
          </a:prstGeom>
          <a:noFill/>
          <a:ln>
            <a:noFill/>
          </a:ln>
        </p:spPr>
      </p:pic>
      <p:sp>
        <p:nvSpPr>
          <p:cNvPr id="4" name="Google Shape;118;p5">
            <a:extLst>
              <a:ext uri="{FF2B5EF4-FFF2-40B4-BE49-F238E27FC236}">
                <a16:creationId xmlns:a16="http://schemas.microsoft.com/office/drawing/2014/main" id="{A4DEAE4E-F778-E84A-A91E-C5CCC2FF8883}"/>
              </a:ext>
            </a:extLst>
          </p:cNvPr>
          <p:cNvSpPr txBox="1"/>
          <p:nvPr/>
        </p:nvSpPr>
        <p:spPr>
          <a:xfrm>
            <a:off x="232257" y="6849462"/>
            <a:ext cx="11491169" cy="301617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A collection of metal frames made of β titanium, titanium and stainless steel. Leveraging on the intrinsic characteristics of these metals, we bring you frames that are lightweight, flexible and corrosion resistant. The minimalist design makes it an easy pairing for everyone at any time.</a:t>
            </a:r>
            <a:r>
              <a:rPr lang="en-US" sz="2000" b="0" i="0" u="none" strike="noStrike" cap="none" dirty="0">
                <a:solidFill>
                  <a:schemeClr val="dk1"/>
                </a:solidFill>
                <a:latin typeface="Founders Grotesk Regular" panose="020B0503030202060203" pitchFamily="34" charset="0"/>
                <a:sym typeface="Arial"/>
              </a:rPr>
              <a:t> </a:t>
            </a:r>
            <a:endParaRPr sz="1200" dirty="0">
              <a:latin typeface="Founders Grotesk Regular" panose="020B0503030202060203" pitchFamily="34" charset="0"/>
            </a:endParaRPr>
          </a:p>
          <a:p>
            <a:pPr marL="285750" marR="0" lvl="0" indent="-285750" algn="l"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Titanium/Stainless Steel</a:t>
            </a:r>
          </a:p>
          <a:p>
            <a:pPr marL="285750" indent="-285750">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800" dirty="0">
              <a:solidFill>
                <a:schemeClr val="tx1"/>
              </a:solidFill>
              <a:latin typeface="Founders Grotesk Regular" panose="020B0503030202060203" pitchFamily="34" charset="0"/>
            </a:endParaRPr>
          </a:p>
          <a:p>
            <a:pPr marL="285750" marR="0" lvl="0" indent="-285750" algn="l" rtl="0">
              <a:spcBef>
                <a:spcPts val="0"/>
              </a:spcBef>
              <a:spcAft>
                <a:spcPts val="0"/>
              </a:spcAft>
              <a:buClr>
                <a:schemeClr val="dk1"/>
              </a:buClr>
              <a:buSzPts val="2400"/>
              <a:buFont typeface="Arial"/>
              <a:buChar char="•"/>
            </a:pPr>
            <a:r>
              <a:rPr lang="en-US" sz="2000" b="1" i="0" u="none" strike="noStrike" cap="none" dirty="0">
                <a:solidFill>
                  <a:schemeClr val="dk1"/>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Feature: Lightweight, flexible, and corrosion-resistant metal frames.</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Benefit: Durable, comfortable, and suits any style.</a:t>
            </a:r>
            <a:endParaRPr sz="1200" dirty="0">
              <a:latin typeface="Founders Grotesk Regular" panose="020B0503030202060203" pitchFamily="34" charset="0"/>
            </a:endParaRPr>
          </a:p>
          <a:p>
            <a:pPr marL="742950" marR="0" lvl="1" indent="-28575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Founders Grotesk Regular" panose="020B0503030202060203" pitchFamily="34" charset="0"/>
                <a:sym typeface="Arial"/>
              </a:rPr>
              <a:t>Target Group: Those seeking minimalist, long-lasting eyewear.</a:t>
            </a:r>
            <a:endParaRPr sz="2400" b="1" i="0" u="none" strike="noStrike" cap="none" dirty="0">
              <a:solidFill>
                <a:schemeClr val="dk1"/>
              </a:solidFill>
              <a:latin typeface="Founders Grotesk Regular" panose="020B0503030202060203" pitchFamily="34" charset="0"/>
              <a:sym typeface="Arial"/>
            </a:endParaRPr>
          </a:p>
        </p:txBody>
      </p:sp>
      <p:pic>
        <p:nvPicPr>
          <p:cNvPr id="5" name="Google Shape;119;p5">
            <a:extLst>
              <a:ext uri="{FF2B5EF4-FFF2-40B4-BE49-F238E27FC236}">
                <a16:creationId xmlns:a16="http://schemas.microsoft.com/office/drawing/2014/main" id="{9073DF91-6E3A-F1BD-3AFE-1B8B0CD7972D}"/>
              </a:ext>
            </a:extLst>
          </p:cNvPr>
          <p:cNvPicPr preferRelativeResize="0"/>
          <p:nvPr/>
        </p:nvPicPr>
        <p:blipFill rotWithShape="1">
          <a:blip r:embed="rId8">
            <a:alphaModFix/>
          </a:blip>
          <a:srcRect/>
          <a:stretch/>
        </p:blipFill>
        <p:spPr>
          <a:xfrm>
            <a:off x="11472972" y="6578573"/>
            <a:ext cx="5968867" cy="1904144"/>
          </a:xfrm>
          <a:prstGeom prst="rect">
            <a:avLst/>
          </a:prstGeom>
          <a:noFill/>
          <a:ln>
            <a:noFill/>
          </a:ln>
        </p:spPr>
      </p:pic>
      <p:pic>
        <p:nvPicPr>
          <p:cNvPr id="6" name="Google Shape;120;p5">
            <a:extLst>
              <a:ext uri="{FF2B5EF4-FFF2-40B4-BE49-F238E27FC236}">
                <a16:creationId xmlns:a16="http://schemas.microsoft.com/office/drawing/2014/main" id="{3E615843-3B57-DAE7-A49F-54A8AFB47E07}"/>
              </a:ext>
            </a:extLst>
          </p:cNvPr>
          <p:cNvPicPr preferRelativeResize="0"/>
          <p:nvPr/>
        </p:nvPicPr>
        <p:blipFill rotWithShape="1">
          <a:blip r:embed="rId9">
            <a:alphaModFix/>
          </a:blip>
          <a:srcRect/>
          <a:stretch/>
        </p:blipFill>
        <p:spPr>
          <a:xfrm>
            <a:off x="11472973" y="8297452"/>
            <a:ext cx="5668616" cy="190414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7"/>
          <p:cNvSpPr/>
          <p:nvPr/>
        </p:nvSpPr>
        <p:spPr>
          <a:xfrm>
            <a:off x="11490116" y="1225580"/>
            <a:ext cx="5374618" cy="1897607"/>
          </a:xfrm>
          <a:custGeom>
            <a:avLst/>
            <a:gdLst/>
            <a:ahLst/>
            <a:cxnLst/>
            <a:rect l="l" t="t" r="r" b="b"/>
            <a:pathLst>
              <a:path w="7928471" h="3121836" extrusionOk="0">
                <a:moveTo>
                  <a:pt x="0" y="0"/>
                </a:moveTo>
                <a:lnTo>
                  <a:pt x="7928471" y="0"/>
                </a:lnTo>
                <a:lnTo>
                  <a:pt x="7928471" y="3121835"/>
                </a:lnTo>
                <a:lnTo>
                  <a:pt x="0" y="3121835"/>
                </a:lnTo>
                <a:lnTo>
                  <a:pt x="0" y="0"/>
                </a:lnTo>
                <a:close/>
              </a:path>
            </a:pathLst>
          </a:custGeom>
          <a:blipFill rotWithShape="1">
            <a:blip r:embed="rId3">
              <a:alphaModFix/>
            </a:blip>
            <a:stretch>
              <a:fillRect/>
            </a:stretch>
          </a:blipFill>
          <a:ln>
            <a:noFill/>
          </a:ln>
        </p:spPr>
      </p:sp>
      <p:sp>
        <p:nvSpPr>
          <p:cNvPr id="138" name="Google Shape;138;p7"/>
          <p:cNvSpPr/>
          <p:nvPr/>
        </p:nvSpPr>
        <p:spPr>
          <a:xfrm>
            <a:off x="11490116" y="3094014"/>
            <a:ext cx="4812958" cy="2091866"/>
          </a:xfrm>
          <a:custGeom>
            <a:avLst/>
            <a:gdLst/>
            <a:ahLst/>
            <a:cxnLst/>
            <a:rect l="l" t="t" r="r" b="b"/>
            <a:pathLst>
              <a:path w="8115300" h="3591020" extrusionOk="0">
                <a:moveTo>
                  <a:pt x="0" y="0"/>
                </a:moveTo>
                <a:lnTo>
                  <a:pt x="8115300" y="0"/>
                </a:lnTo>
                <a:lnTo>
                  <a:pt x="8115300" y="3591020"/>
                </a:lnTo>
                <a:lnTo>
                  <a:pt x="0" y="3591020"/>
                </a:lnTo>
                <a:lnTo>
                  <a:pt x="0" y="0"/>
                </a:lnTo>
                <a:close/>
              </a:path>
            </a:pathLst>
          </a:custGeom>
          <a:blipFill rotWithShape="1">
            <a:blip r:embed="rId4">
              <a:alphaModFix/>
            </a:blip>
            <a:stretch>
              <a:fillRect/>
            </a:stretch>
          </a:blipFill>
          <a:ln>
            <a:noFill/>
          </a:ln>
        </p:spPr>
      </p:sp>
      <p:sp>
        <p:nvSpPr>
          <p:cNvPr id="139" name="Google Shape;139;p7"/>
          <p:cNvSpPr txBox="1"/>
          <p:nvPr/>
        </p:nvSpPr>
        <p:spPr>
          <a:xfrm>
            <a:off x="166372" y="1339965"/>
            <a:ext cx="10475000" cy="3877985"/>
          </a:xfrm>
          <a:prstGeom prst="rect">
            <a:avLst/>
          </a:prstGeom>
          <a:noFill/>
          <a:ln>
            <a:noFill/>
          </a:ln>
        </p:spPr>
        <p:txBody>
          <a:bodyPr spcFirstLastPara="1" wrap="square" lIns="0" tIns="0" rIns="0" bIns="0" anchor="t" anchorCtr="0">
            <a:spAutoFit/>
          </a:bodyPr>
          <a:lstStyle/>
          <a:p>
            <a:pPr marL="353012" marR="0" lvl="1" algn="just" rtl="0">
              <a:spcBef>
                <a:spcPts val="0"/>
              </a:spcBef>
              <a:spcAft>
                <a:spcPts val="0"/>
              </a:spcAft>
              <a:buClr>
                <a:srgbClr val="000000"/>
              </a:buClr>
              <a:buSzPts val="2400"/>
            </a:pPr>
            <a:r>
              <a:rPr lang="en-US" sz="3200" dirty="0">
                <a:latin typeface="Founders Grotesk Regular" panose="020B0503030202060203" pitchFamily="34" charset="0"/>
              </a:rPr>
              <a:t>Ride The Latest Wave</a:t>
            </a:r>
          </a:p>
          <a:p>
            <a:pPr marL="353012" marR="0" lvl="1" algn="just" rtl="0">
              <a:spcBef>
                <a:spcPts val="0"/>
              </a:spcBef>
              <a:spcAft>
                <a:spcPts val="0"/>
              </a:spcAft>
              <a:buClr>
                <a:srgbClr val="000000"/>
              </a:buClr>
              <a:buSzPts val="2400"/>
            </a:pPr>
            <a:r>
              <a:rPr lang="en-US" sz="3200" b="0" i="0" dirty="0">
                <a:solidFill>
                  <a:srgbClr val="333333"/>
                </a:solidFill>
                <a:effectLst/>
                <a:latin typeface="Founders Grotesk Regular" panose="020B0503030202060203" pitchFamily="34" charset="0"/>
              </a:rPr>
              <a:t>For A Standout Style</a:t>
            </a:r>
            <a:endParaRPr lang="en-US" sz="2400" b="0" i="0" u="none" strike="noStrike" cap="none" dirty="0">
              <a:solidFill>
                <a:srgbClr val="000000"/>
              </a:solidFill>
              <a:latin typeface="Founders Grotesk Regular" panose="020B0503030202060203" pitchFamily="34" charset="0"/>
              <a:sym typeface="Arial"/>
            </a:endParaRPr>
          </a:p>
          <a:p>
            <a:pPr marL="353012" marR="0" lvl="1" algn="just" rtl="0">
              <a:spcBef>
                <a:spcPts val="0"/>
              </a:spcBef>
              <a:spcAft>
                <a:spcPts val="0"/>
              </a:spcAft>
              <a:buClr>
                <a:srgbClr val="000000"/>
              </a:buClr>
              <a:buSzPts val="2400"/>
            </a:pPr>
            <a:r>
              <a:rPr lang="en-US" sz="2400" b="0" i="0" dirty="0">
                <a:solidFill>
                  <a:schemeClr val="tx1"/>
                </a:solidFill>
                <a:effectLst/>
                <a:latin typeface="Founders Grotesk Regular" panose="020B0503030202060203" pitchFamily="34" charset="0"/>
              </a:rPr>
              <a:t>A collection for those who appreciate unique design elements and superior quality, featuring frames that make a subtle yet memorable statement.</a:t>
            </a:r>
            <a:endParaRPr lang="en-US" sz="1800" b="0" i="0" u="none" strike="noStrike" cap="none" dirty="0">
              <a:solidFill>
                <a:schemeClr val="tx1"/>
              </a:solidFill>
              <a:latin typeface="Founders Grotesk Regular" panose="020B0503030202060203" pitchFamily="34" charset="0"/>
              <a:sym typeface="Arial"/>
            </a:endParaRPr>
          </a:p>
          <a:p>
            <a:pPr marL="353012" marR="0" lvl="1" algn="just" rtl="0">
              <a:spcBef>
                <a:spcPts val="0"/>
              </a:spcBef>
              <a:spcAft>
                <a:spcPts val="0"/>
              </a:spcAft>
              <a:buClr>
                <a:srgbClr val="000000"/>
              </a:buClr>
              <a:buSzPts val="2400"/>
            </a:pPr>
            <a:endParaRPr sz="1200" dirty="0">
              <a:latin typeface="Founders Grotesk Regular" panose="020B0503030202060203" pitchFamily="34" charset="0"/>
            </a:endParaRPr>
          </a:p>
          <a:p>
            <a:pPr marL="706025" marR="0" lvl="1" indent="-353013"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Acetate/Stainless Steel</a:t>
            </a:r>
          </a:p>
          <a:p>
            <a:pPr marL="706025" lvl="1" indent="-353013" algn="just">
              <a:buSzPts val="2400"/>
              <a:buFont typeface="Arial"/>
              <a:buChar char="•"/>
            </a:pPr>
            <a:r>
              <a:rPr lang="en-US" sz="1800" b="0" i="0" dirty="0">
                <a:solidFill>
                  <a:schemeClr val="tx1"/>
                </a:solidFill>
                <a:effectLst/>
                <a:latin typeface="Founders Grotesk Regular" panose="020B0503030202060203" pitchFamily="34" charset="0"/>
              </a:rPr>
              <a:t>Recommended for : MEN・WOMEN</a:t>
            </a:r>
            <a:endParaRPr sz="1800" dirty="0">
              <a:latin typeface="Founders Grotesk Regular" panose="020B0503030202060203" pitchFamily="34" charset="0"/>
            </a:endParaRPr>
          </a:p>
          <a:p>
            <a:pPr marL="706025" marR="0" lvl="1" indent="-353013" algn="just"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163225" marR="0" lvl="2" indent="-353013"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Avant-garde design with unique materials.</a:t>
            </a:r>
            <a:endParaRPr sz="1200" dirty="0">
              <a:latin typeface="Founders Grotesk Regular" panose="020B0503030202060203" pitchFamily="34" charset="0"/>
            </a:endParaRPr>
          </a:p>
          <a:p>
            <a:pPr marL="1163225" marR="0" lvl="2" indent="-353013"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Bold, stylish, and stands out from the crowd.</a:t>
            </a:r>
            <a:endParaRPr sz="1200" dirty="0">
              <a:latin typeface="Founders Grotesk Regular" panose="020B0503030202060203" pitchFamily="34" charset="0"/>
            </a:endParaRPr>
          </a:p>
          <a:p>
            <a:pPr marL="1163225" marR="0" lvl="2" indent="-353013"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Trendsetters seeking distinctive eyewear.</a:t>
            </a:r>
            <a:endParaRPr sz="2400" b="0" i="0" u="none" strike="noStrike" cap="none" dirty="0">
              <a:solidFill>
                <a:srgbClr val="000000"/>
              </a:solidFill>
              <a:latin typeface="Founders Grotesk Regular" panose="020B0503030202060203" pitchFamily="34" charset="0"/>
              <a:sym typeface="Arial"/>
            </a:endParaRPr>
          </a:p>
        </p:txBody>
      </p:sp>
      <p:pic>
        <p:nvPicPr>
          <p:cNvPr id="141" name="Google Shape;141;p7"/>
          <p:cNvPicPr preferRelativeResize="0"/>
          <p:nvPr/>
        </p:nvPicPr>
        <p:blipFill rotWithShape="1">
          <a:blip r:embed="rId5">
            <a:alphaModFix/>
          </a:blip>
          <a:srcRect/>
          <a:stretch/>
        </p:blipFill>
        <p:spPr>
          <a:xfrm>
            <a:off x="16277078" y="423060"/>
            <a:ext cx="1436400" cy="831437"/>
          </a:xfrm>
          <a:prstGeom prst="rect">
            <a:avLst/>
          </a:prstGeom>
          <a:noFill/>
          <a:ln>
            <a:noFill/>
          </a:ln>
        </p:spPr>
      </p:pic>
      <p:cxnSp>
        <p:nvCxnSpPr>
          <p:cNvPr id="2" name="Straight Connector 1">
            <a:extLst>
              <a:ext uri="{FF2B5EF4-FFF2-40B4-BE49-F238E27FC236}">
                <a16:creationId xmlns:a16="http://schemas.microsoft.com/office/drawing/2014/main" id="{6DF2C98D-CACF-CDF4-56EA-53FCF8E9DFF7}"/>
              </a:ext>
            </a:extLst>
          </p:cNvPr>
          <p:cNvCxnSpPr/>
          <p:nvPr/>
        </p:nvCxnSpPr>
        <p:spPr>
          <a:xfrm>
            <a:off x="1146412" y="5387130"/>
            <a:ext cx="15814926" cy="0"/>
          </a:xfrm>
          <a:prstGeom prst="line">
            <a:avLst/>
          </a:prstGeom>
        </p:spPr>
        <p:style>
          <a:lnRef idx="1">
            <a:schemeClr val="dk1"/>
          </a:lnRef>
          <a:fillRef idx="0">
            <a:schemeClr val="dk1"/>
          </a:fillRef>
          <a:effectRef idx="0">
            <a:schemeClr val="dk1"/>
          </a:effectRef>
          <a:fontRef idx="minor">
            <a:schemeClr val="tx1"/>
          </a:fontRef>
        </p:style>
      </p:cxnSp>
      <p:sp>
        <p:nvSpPr>
          <p:cNvPr id="3" name="Google Shape;127;p6">
            <a:extLst>
              <a:ext uri="{FF2B5EF4-FFF2-40B4-BE49-F238E27FC236}">
                <a16:creationId xmlns:a16="http://schemas.microsoft.com/office/drawing/2014/main" id="{DD8672A1-CBED-C567-7584-E20B40455423}"/>
              </a:ext>
            </a:extLst>
          </p:cNvPr>
          <p:cNvSpPr/>
          <p:nvPr/>
        </p:nvSpPr>
        <p:spPr>
          <a:xfrm>
            <a:off x="3234519" y="5705399"/>
            <a:ext cx="3295618" cy="779078"/>
          </a:xfrm>
          <a:custGeom>
            <a:avLst/>
            <a:gdLst/>
            <a:ahLst/>
            <a:cxnLst/>
            <a:rect l="l" t="t" r="r" b="b"/>
            <a:pathLst>
              <a:path w="5199983" h="1464784" extrusionOk="0">
                <a:moveTo>
                  <a:pt x="0" y="0"/>
                </a:moveTo>
                <a:lnTo>
                  <a:pt x="5199984" y="0"/>
                </a:lnTo>
                <a:lnTo>
                  <a:pt x="5199984" y="1464784"/>
                </a:lnTo>
                <a:lnTo>
                  <a:pt x="0" y="1464784"/>
                </a:lnTo>
                <a:lnTo>
                  <a:pt x="0" y="0"/>
                </a:lnTo>
                <a:close/>
              </a:path>
            </a:pathLst>
          </a:custGeom>
          <a:blipFill rotWithShape="1">
            <a:blip r:embed="rId6">
              <a:alphaModFix/>
            </a:blip>
            <a:stretch>
              <a:fillRect/>
            </a:stretch>
          </a:blipFill>
          <a:ln>
            <a:noFill/>
          </a:ln>
        </p:spPr>
      </p:sp>
      <p:sp>
        <p:nvSpPr>
          <p:cNvPr id="4" name="Google Shape;128;p6">
            <a:extLst>
              <a:ext uri="{FF2B5EF4-FFF2-40B4-BE49-F238E27FC236}">
                <a16:creationId xmlns:a16="http://schemas.microsoft.com/office/drawing/2014/main" id="{D8D42090-9890-B5B2-4B7E-8CBB07F7159A}"/>
              </a:ext>
            </a:extLst>
          </p:cNvPr>
          <p:cNvSpPr/>
          <p:nvPr/>
        </p:nvSpPr>
        <p:spPr>
          <a:xfrm>
            <a:off x="11757864" y="6170188"/>
            <a:ext cx="5203474" cy="1772810"/>
          </a:xfrm>
          <a:custGeom>
            <a:avLst/>
            <a:gdLst/>
            <a:ahLst/>
            <a:cxnLst/>
            <a:rect l="l" t="t" r="r" b="b"/>
            <a:pathLst>
              <a:path w="7399941" h="3033976" extrusionOk="0">
                <a:moveTo>
                  <a:pt x="0" y="0"/>
                </a:moveTo>
                <a:lnTo>
                  <a:pt x="7399941" y="0"/>
                </a:lnTo>
                <a:lnTo>
                  <a:pt x="7399941" y="3033976"/>
                </a:lnTo>
                <a:lnTo>
                  <a:pt x="0" y="3033976"/>
                </a:lnTo>
                <a:lnTo>
                  <a:pt x="0" y="0"/>
                </a:lnTo>
                <a:close/>
              </a:path>
            </a:pathLst>
          </a:custGeom>
          <a:blipFill rotWithShape="1">
            <a:blip r:embed="rId7">
              <a:alphaModFix/>
            </a:blip>
            <a:stretch>
              <a:fillRect/>
            </a:stretch>
          </a:blipFill>
          <a:ln>
            <a:noFill/>
          </a:ln>
        </p:spPr>
      </p:sp>
      <p:sp>
        <p:nvSpPr>
          <p:cNvPr id="5" name="Google Shape;129;p6">
            <a:extLst>
              <a:ext uri="{FF2B5EF4-FFF2-40B4-BE49-F238E27FC236}">
                <a16:creationId xmlns:a16="http://schemas.microsoft.com/office/drawing/2014/main" id="{5FA5E12F-7A95-5C6A-79D1-2374A41989B3}"/>
              </a:ext>
            </a:extLst>
          </p:cNvPr>
          <p:cNvSpPr/>
          <p:nvPr/>
        </p:nvSpPr>
        <p:spPr>
          <a:xfrm>
            <a:off x="11757864" y="8190558"/>
            <a:ext cx="5574793" cy="1883466"/>
          </a:xfrm>
          <a:custGeom>
            <a:avLst/>
            <a:gdLst/>
            <a:ahLst/>
            <a:cxnLst/>
            <a:rect l="l" t="t" r="r" b="b"/>
            <a:pathLst>
              <a:path w="7731139" h="3015144" extrusionOk="0">
                <a:moveTo>
                  <a:pt x="0" y="0"/>
                </a:moveTo>
                <a:lnTo>
                  <a:pt x="7731139" y="0"/>
                </a:lnTo>
                <a:lnTo>
                  <a:pt x="7731139" y="3015144"/>
                </a:lnTo>
                <a:lnTo>
                  <a:pt x="0" y="3015144"/>
                </a:lnTo>
                <a:lnTo>
                  <a:pt x="0" y="0"/>
                </a:lnTo>
                <a:close/>
              </a:path>
            </a:pathLst>
          </a:custGeom>
          <a:blipFill rotWithShape="1">
            <a:blip r:embed="rId8">
              <a:alphaModFix/>
            </a:blip>
            <a:stretch>
              <a:fillRect/>
            </a:stretch>
          </a:blipFill>
          <a:ln>
            <a:noFill/>
          </a:ln>
        </p:spPr>
        <p:txBody>
          <a:bodyPr/>
          <a:lstStyle/>
          <a:p>
            <a:endParaRPr lang="en-US" dirty="0">
              <a:latin typeface="Founders Grotesk Regular" panose="020B0503030202060203" pitchFamily="34" charset="0"/>
            </a:endParaRPr>
          </a:p>
        </p:txBody>
      </p:sp>
      <p:sp>
        <p:nvSpPr>
          <p:cNvPr id="6" name="Google Shape;130;p6">
            <a:extLst>
              <a:ext uri="{FF2B5EF4-FFF2-40B4-BE49-F238E27FC236}">
                <a16:creationId xmlns:a16="http://schemas.microsoft.com/office/drawing/2014/main" id="{68990B4D-56A0-431C-1A63-AEEBDEB8F3E0}"/>
              </a:ext>
            </a:extLst>
          </p:cNvPr>
          <p:cNvSpPr txBox="1"/>
          <p:nvPr/>
        </p:nvSpPr>
        <p:spPr>
          <a:xfrm>
            <a:off x="166371" y="6672895"/>
            <a:ext cx="10475000" cy="3447098"/>
          </a:xfrm>
          <a:prstGeom prst="rect">
            <a:avLst/>
          </a:prstGeom>
          <a:noFill/>
          <a:ln>
            <a:noFill/>
          </a:ln>
        </p:spPr>
        <p:txBody>
          <a:bodyPr spcFirstLastPara="1" wrap="square" lIns="0" tIns="0" rIns="0" bIns="0" anchor="t" anchorCtr="0">
            <a:spAutoFit/>
          </a:bodyPr>
          <a:lstStyle/>
          <a:p>
            <a:pPr marL="694451" marR="0" lvl="1" indent="-347225" algn="l"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A collection that draws on the notion of enjoying the present, offering options that are on-trend and with elements of both elegance and edge. Designed for the sassy, buoyant sweethearts who enjoy a blend of street-style edge and delicate appeal, while basking in the pursuit of finesse and maturity as they transform into refined young ladies. </a:t>
            </a:r>
          </a:p>
          <a:p>
            <a:pPr marL="694451" marR="0" lvl="1" indent="-347225" algn="l" rtl="0">
              <a:spcBef>
                <a:spcPts val="0"/>
              </a:spcBef>
              <a:spcAft>
                <a:spcPts val="0"/>
              </a:spcAft>
              <a:buClr>
                <a:srgbClr val="000000"/>
              </a:buClr>
              <a:buSzPts val="2400"/>
              <a:buFont typeface="Arial"/>
              <a:buChar char="•"/>
            </a:pPr>
            <a:endParaRPr sz="1200" dirty="0">
              <a:latin typeface="Founders Grotesk Regular" panose="020B0503030202060203" pitchFamily="34" charset="0"/>
            </a:endParaRPr>
          </a:p>
          <a:p>
            <a:pPr marL="694451" lvl="1" indent="-347225">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Acetate/Stainless Steel</a:t>
            </a:r>
          </a:p>
          <a:p>
            <a:pPr marL="694451" lvl="1" indent="-347225">
              <a:buSzPts val="2400"/>
              <a:buFont typeface="Arial"/>
              <a:buChar char="•"/>
            </a:pPr>
            <a:r>
              <a:rPr lang="en-US" sz="2000" b="0" i="0" dirty="0">
                <a:solidFill>
                  <a:schemeClr val="tx1"/>
                </a:solidFill>
                <a:effectLst/>
                <a:latin typeface="Founders Grotesk Regular" panose="020B0503030202060203" pitchFamily="34" charset="0"/>
              </a:rPr>
              <a:t>Recommended for : MEN・WOMEN</a:t>
            </a:r>
            <a:endParaRPr sz="2000" dirty="0">
              <a:latin typeface="Founders Grotesk Regular" panose="020B0503030202060203" pitchFamily="34" charset="0"/>
            </a:endParaRPr>
          </a:p>
          <a:p>
            <a:pPr marL="694451" marR="0" lvl="1" indent="-347225"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151651" marR="0" lvl="2" indent="-347225"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Fashion-forward designs with elegance and edge.</a:t>
            </a:r>
            <a:endParaRPr sz="1200" dirty="0">
              <a:latin typeface="Founders Grotesk Regular" panose="020B0503030202060203" pitchFamily="34" charset="0"/>
            </a:endParaRPr>
          </a:p>
          <a:p>
            <a:pPr marL="1151651" marR="0" lvl="2" indent="-347225"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Trendy, stylish frames for unique expression.</a:t>
            </a:r>
            <a:endParaRPr sz="1200" dirty="0">
              <a:latin typeface="Founders Grotesk Regular" panose="020B0503030202060203" pitchFamily="34" charset="0"/>
            </a:endParaRPr>
          </a:p>
          <a:p>
            <a:pPr marL="1151651" marR="0" lvl="2" indent="-347225"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Fashion-conscious individuals, young women.</a:t>
            </a:r>
            <a:endParaRPr sz="2000" b="0" i="0" u="none" strike="noStrike" cap="none" dirty="0">
              <a:solidFill>
                <a:srgbClr val="000000"/>
              </a:solidFill>
              <a:latin typeface="Founders Grotesk Regular" panose="020B0503030202060203" pitchFamily="34" charset="0"/>
              <a:sym typeface="Arial"/>
            </a:endParaRPr>
          </a:p>
        </p:txBody>
      </p:sp>
      <p:pic>
        <p:nvPicPr>
          <p:cNvPr id="8" name="Picture 7">
            <a:extLst>
              <a:ext uri="{FF2B5EF4-FFF2-40B4-BE49-F238E27FC236}">
                <a16:creationId xmlns:a16="http://schemas.microsoft.com/office/drawing/2014/main" id="{B3A624E8-C347-02FB-84E7-212CB6B5E9A5}"/>
              </a:ext>
            </a:extLst>
          </p:cNvPr>
          <p:cNvPicPr>
            <a:picLocks noChangeAspect="1"/>
          </p:cNvPicPr>
          <p:nvPr/>
        </p:nvPicPr>
        <p:blipFill>
          <a:blip r:embed="rId9"/>
          <a:stretch>
            <a:fillRect/>
          </a:stretch>
        </p:blipFill>
        <p:spPr>
          <a:xfrm>
            <a:off x="574522" y="362936"/>
            <a:ext cx="4789048" cy="955562"/>
          </a:xfrm>
          <a:prstGeom prst="rect">
            <a:avLst/>
          </a:prstGeom>
        </p:spPr>
      </p:pic>
      <p:pic>
        <p:nvPicPr>
          <p:cNvPr id="9" name="Picture 8">
            <a:extLst>
              <a:ext uri="{FF2B5EF4-FFF2-40B4-BE49-F238E27FC236}">
                <a16:creationId xmlns:a16="http://schemas.microsoft.com/office/drawing/2014/main" id="{E7CC8F73-C272-5739-744A-522A7494A668}"/>
              </a:ext>
            </a:extLst>
          </p:cNvPr>
          <p:cNvPicPr>
            <a:picLocks noChangeAspect="1"/>
          </p:cNvPicPr>
          <p:nvPr/>
        </p:nvPicPr>
        <p:blipFill>
          <a:blip r:embed="rId9"/>
          <a:srcRect t="6023" r="44457"/>
          <a:stretch/>
        </p:blipFill>
        <p:spPr>
          <a:xfrm>
            <a:off x="574522" y="5645934"/>
            <a:ext cx="2659997" cy="89800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p:nvPr/>
        </p:nvSpPr>
        <p:spPr>
          <a:xfrm>
            <a:off x="2121563" y="649666"/>
            <a:ext cx="5007927" cy="1722673"/>
          </a:xfrm>
          <a:custGeom>
            <a:avLst/>
            <a:gdLst/>
            <a:ahLst/>
            <a:cxnLst/>
            <a:rect l="l" t="t" r="r" b="b"/>
            <a:pathLst>
              <a:path w="5526616" h="1294697" extrusionOk="0">
                <a:moveTo>
                  <a:pt x="0" y="0"/>
                </a:moveTo>
                <a:lnTo>
                  <a:pt x="5526616" y="0"/>
                </a:lnTo>
                <a:lnTo>
                  <a:pt x="5526616" y="1294696"/>
                </a:lnTo>
                <a:lnTo>
                  <a:pt x="0" y="1294696"/>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Founders Grotesk Regular" panose="020B0503030202060203" pitchFamily="34" charset="0"/>
              <a:ea typeface="Calibri"/>
              <a:cs typeface="Calibri"/>
              <a:sym typeface="Calibri"/>
            </a:endParaRPr>
          </a:p>
        </p:txBody>
      </p:sp>
      <p:sp>
        <p:nvSpPr>
          <p:cNvPr id="167" name="Google Shape;167;p10"/>
          <p:cNvSpPr/>
          <p:nvPr/>
        </p:nvSpPr>
        <p:spPr>
          <a:xfrm>
            <a:off x="11611868" y="1950729"/>
            <a:ext cx="5349470" cy="1803210"/>
          </a:xfrm>
          <a:custGeom>
            <a:avLst/>
            <a:gdLst/>
            <a:ahLst/>
            <a:cxnLst/>
            <a:rect l="l" t="t" r="r" b="b"/>
            <a:pathLst>
              <a:path w="7158310" h="2841327" extrusionOk="0">
                <a:moveTo>
                  <a:pt x="0" y="0"/>
                </a:moveTo>
                <a:lnTo>
                  <a:pt x="7158311" y="0"/>
                </a:lnTo>
                <a:lnTo>
                  <a:pt x="7158311" y="2841327"/>
                </a:lnTo>
                <a:lnTo>
                  <a:pt x="0" y="2841327"/>
                </a:lnTo>
                <a:lnTo>
                  <a:pt x="0" y="0"/>
                </a:lnTo>
                <a:close/>
              </a:path>
            </a:pathLst>
          </a:custGeom>
          <a:blipFill rotWithShape="1">
            <a:blip r:embed="rId4">
              <a:alphaModFix/>
            </a:blip>
            <a:stretch>
              <a:fillRect/>
            </a:stretch>
          </a:blipFill>
          <a:ln>
            <a:noFill/>
          </a:ln>
        </p:spPr>
        <p:txBody>
          <a:bodyPr/>
          <a:lstStyle/>
          <a:p>
            <a:endParaRPr lang="en-US" dirty="0">
              <a:latin typeface="Founders Grotesk Regular" panose="020B0503030202060203" pitchFamily="34" charset="0"/>
            </a:endParaRPr>
          </a:p>
        </p:txBody>
      </p:sp>
      <p:sp>
        <p:nvSpPr>
          <p:cNvPr id="168" name="Google Shape;168;p10"/>
          <p:cNvSpPr/>
          <p:nvPr/>
        </p:nvSpPr>
        <p:spPr>
          <a:xfrm>
            <a:off x="11427522" y="3818813"/>
            <a:ext cx="5349470" cy="1694875"/>
          </a:xfrm>
          <a:custGeom>
            <a:avLst/>
            <a:gdLst/>
            <a:ahLst/>
            <a:cxnLst/>
            <a:rect l="l" t="t" r="r" b="b"/>
            <a:pathLst>
              <a:path w="7316525" h="2926610" extrusionOk="0">
                <a:moveTo>
                  <a:pt x="0" y="0"/>
                </a:moveTo>
                <a:lnTo>
                  <a:pt x="7316525" y="0"/>
                </a:lnTo>
                <a:lnTo>
                  <a:pt x="7316525" y="2926610"/>
                </a:lnTo>
                <a:lnTo>
                  <a:pt x="0" y="2926610"/>
                </a:lnTo>
                <a:lnTo>
                  <a:pt x="0" y="0"/>
                </a:lnTo>
                <a:close/>
              </a:path>
            </a:pathLst>
          </a:custGeom>
          <a:blipFill rotWithShape="1">
            <a:blip r:embed="rId5">
              <a:alphaModFix/>
            </a:blip>
            <a:stretch>
              <a:fillRect/>
            </a:stretch>
          </a:blipFill>
          <a:ln>
            <a:noFill/>
          </a:ln>
        </p:spPr>
      </p:sp>
      <p:sp>
        <p:nvSpPr>
          <p:cNvPr id="169" name="Google Shape;169;p10"/>
          <p:cNvSpPr txBox="1"/>
          <p:nvPr/>
        </p:nvSpPr>
        <p:spPr>
          <a:xfrm>
            <a:off x="165748" y="2029825"/>
            <a:ext cx="10474316" cy="3570208"/>
          </a:xfrm>
          <a:prstGeom prst="rect">
            <a:avLst/>
          </a:prstGeom>
          <a:noFill/>
          <a:ln>
            <a:noFill/>
          </a:ln>
        </p:spPr>
        <p:txBody>
          <a:bodyPr spcFirstLastPara="1" wrap="square" lIns="0" tIns="0" rIns="0" bIns="0" anchor="t" anchorCtr="0">
            <a:spAutoFit/>
          </a:bodyPr>
          <a:lstStyle/>
          <a:p>
            <a:pPr marL="672575" marR="0" lvl="1" indent="-336286"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We are committed to both environment sustainability and your well-being. In the process of making our glasses, we employ production methods that minimize CO2 emission. Our frames are also designed such that your skin would not get in contact with any metal parts, making them safe even for people with allergies to metals. The resin ECO2XY (</a:t>
            </a:r>
            <a:r>
              <a:rPr lang="en-US" sz="2000" b="0" i="0" u="none" strike="noStrike" cap="none" dirty="0" err="1">
                <a:solidFill>
                  <a:srgbClr val="000000"/>
                </a:solidFill>
                <a:latin typeface="Founders Grotesk Regular" panose="020B0503030202060203" pitchFamily="34" charset="0"/>
                <a:sym typeface="Arial"/>
              </a:rPr>
              <a:t>ekok-si</a:t>
            </a:r>
            <a:r>
              <a:rPr lang="en-US" sz="2000" b="0" i="0" u="none" strike="noStrike" cap="none" dirty="0">
                <a:solidFill>
                  <a:srgbClr val="000000"/>
                </a:solidFill>
                <a:latin typeface="Founders Grotesk Regular" panose="020B0503030202060203" pitchFamily="34" charset="0"/>
                <a:sym typeface="Arial"/>
              </a:rPr>
              <a:t>) frames are not only lightweight and flexible, expect a full lineup of fun colors too! </a:t>
            </a:r>
            <a:endParaRPr sz="1200" dirty="0">
              <a:latin typeface="Founders Grotesk Regular" panose="020B0503030202060203" pitchFamily="34" charset="0"/>
            </a:endParaRPr>
          </a:p>
          <a:p>
            <a:pPr marL="672575" marR="0" lvl="1" indent="-336286"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Unisex </a:t>
            </a:r>
            <a:endParaRPr sz="1200" dirty="0">
              <a:latin typeface="Founders Grotesk Regular" panose="020B0503030202060203" pitchFamily="34" charset="0"/>
            </a:endParaRPr>
          </a:p>
          <a:p>
            <a:pPr marL="672575" marR="0" lvl="1" indent="-336286"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Polyamine resin / G850</a:t>
            </a:r>
            <a:endParaRPr sz="1200" dirty="0">
              <a:latin typeface="Founders Grotesk Regular" panose="020B0503030202060203" pitchFamily="34" charset="0"/>
            </a:endParaRPr>
          </a:p>
          <a:p>
            <a:pPr marL="672575" marR="0" lvl="1" indent="-336286" algn="just"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129775" marR="0" lvl="2" indent="-336287"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Eco-friendly, hypoallergenic frames.</a:t>
            </a:r>
            <a:endParaRPr sz="1200" dirty="0">
              <a:latin typeface="Founders Grotesk Regular" panose="020B0503030202060203" pitchFamily="34" charset="0"/>
            </a:endParaRPr>
          </a:p>
          <a:p>
            <a:pPr marL="1129775" marR="0" lvl="2" indent="-336287"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Safe for sensitive skin, reduces CO2 emissions.</a:t>
            </a:r>
            <a:endParaRPr sz="1200" dirty="0">
              <a:latin typeface="Founders Grotesk Regular" panose="020B0503030202060203" pitchFamily="34" charset="0"/>
            </a:endParaRPr>
          </a:p>
          <a:p>
            <a:pPr marL="1129775" marR="0" lvl="2" indent="-336287"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Eco-conscious consumers, allergy-prone users.</a:t>
            </a:r>
            <a:endParaRPr sz="2800" b="0" i="0" u="none" strike="noStrike" cap="none" dirty="0">
              <a:solidFill>
                <a:srgbClr val="000000"/>
              </a:solidFill>
              <a:latin typeface="Founders Grotesk Regular" panose="020B0503030202060203" pitchFamily="34" charset="0"/>
              <a:sym typeface="Arial"/>
            </a:endParaRPr>
          </a:p>
        </p:txBody>
      </p:sp>
      <p:pic>
        <p:nvPicPr>
          <p:cNvPr id="170" name="Google Shape;170;p10"/>
          <p:cNvPicPr preferRelativeResize="0"/>
          <p:nvPr/>
        </p:nvPicPr>
        <p:blipFill rotWithShape="1">
          <a:blip r:embed="rId6">
            <a:alphaModFix/>
          </a:blip>
          <a:srcRect/>
          <a:stretch/>
        </p:blipFill>
        <p:spPr>
          <a:xfrm>
            <a:off x="16306800" y="295011"/>
            <a:ext cx="1438781" cy="835224"/>
          </a:xfrm>
          <a:prstGeom prst="rect">
            <a:avLst/>
          </a:prstGeom>
          <a:noFill/>
          <a:ln>
            <a:noFill/>
          </a:ln>
        </p:spPr>
      </p:pic>
      <p:sp>
        <p:nvSpPr>
          <p:cNvPr id="171" name="Google Shape;171;p10"/>
          <p:cNvSpPr txBox="1"/>
          <p:nvPr/>
        </p:nvSpPr>
        <p:spPr>
          <a:xfrm>
            <a:off x="3211022" y="-525753"/>
            <a:ext cx="11200180" cy="1911252"/>
          </a:xfrm>
          <a:prstGeom prst="rect">
            <a:avLst/>
          </a:prstGeom>
          <a:noFill/>
          <a:ln>
            <a:noFill/>
          </a:ln>
        </p:spPr>
        <p:txBody>
          <a:bodyPr spcFirstLastPara="1" wrap="square" lIns="91425" tIns="45700" rIns="91425" bIns="45700" anchor="t" anchorCtr="0">
            <a:spAutoFit/>
          </a:bodyPr>
          <a:lstStyle/>
          <a:p>
            <a:pPr marL="0" marR="0" lvl="0" indent="0" algn="ctr" rtl="0">
              <a:lnSpc>
                <a:spcPct val="197387"/>
              </a:lnSpc>
              <a:spcBef>
                <a:spcPts val="0"/>
              </a:spcBef>
              <a:spcAft>
                <a:spcPts val="0"/>
              </a:spcAft>
              <a:buNone/>
            </a:pPr>
            <a:r>
              <a:rPr lang="en-US" sz="6000" b="0" i="0" dirty="0">
                <a:solidFill>
                  <a:srgbClr val="444444"/>
                </a:solidFill>
                <a:latin typeface="Founders Grotesk Regular" panose="020B0503030202060203" pitchFamily="34" charset="0"/>
                <a:sym typeface="Arial"/>
              </a:rPr>
              <a:t>OWNDAYS | ESSENTIAL</a:t>
            </a:r>
            <a:endParaRPr sz="1050" dirty="0">
              <a:latin typeface="Founders Grotesk Regular" panose="020B0503030202060203" pitchFamily="34" charset="0"/>
            </a:endParaRPr>
          </a:p>
        </p:txBody>
      </p:sp>
      <p:cxnSp>
        <p:nvCxnSpPr>
          <p:cNvPr id="2" name="Straight Connector 1">
            <a:extLst>
              <a:ext uri="{FF2B5EF4-FFF2-40B4-BE49-F238E27FC236}">
                <a16:creationId xmlns:a16="http://schemas.microsoft.com/office/drawing/2014/main" id="{5842AF21-9A9A-A031-42BF-D222BD326414}"/>
              </a:ext>
            </a:extLst>
          </p:cNvPr>
          <p:cNvCxnSpPr/>
          <p:nvPr/>
        </p:nvCxnSpPr>
        <p:spPr>
          <a:xfrm>
            <a:off x="1146412" y="5769268"/>
            <a:ext cx="15814926" cy="0"/>
          </a:xfrm>
          <a:prstGeom prst="line">
            <a:avLst/>
          </a:prstGeom>
        </p:spPr>
        <p:style>
          <a:lnRef idx="1">
            <a:schemeClr val="dk1"/>
          </a:lnRef>
          <a:fillRef idx="0">
            <a:schemeClr val="dk1"/>
          </a:fillRef>
          <a:effectRef idx="0">
            <a:schemeClr val="dk1"/>
          </a:effectRef>
          <a:fontRef idx="minor">
            <a:schemeClr val="tx1"/>
          </a:fontRef>
        </p:style>
      </p:cxnSp>
      <p:sp>
        <p:nvSpPr>
          <p:cNvPr id="3" name="Google Shape;156;p9">
            <a:extLst>
              <a:ext uri="{FF2B5EF4-FFF2-40B4-BE49-F238E27FC236}">
                <a16:creationId xmlns:a16="http://schemas.microsoft.com/office/drawing/2014/main" id="{9635B08A-6C96-449D-256B-97F7A7F887BA}"/>
              </a:ext>
            </a:extLst>
          </p:cNvPr>
          <p:cNvSpPr/>
          <p:nvPr/>
        </p:nvSpPr>
        <p:spPr>
          <a:xfrm>
            <a:off x="2688604" y="5819082"/>
            <a:ext cx="4125895" cy="974273"/>
          </a:xfrm>
          <a:custGeom>
            <a:avLst/>
            <a:gdLst/>
            <a:ahLst/>
            <a:cxnLst/>
            <a:rect l="l" t="t" r="r" b="b"/>
            <a:pathLst>
              <a:path w="6116512" h="1712623" extrusionOk="0">
                <a:moveTo>
                  <a:pt x="0" y="0"/>
                </a:moveTo>
                <a:lnTo>
                  <a:pt x="6116511" y="0"/>
                </a:lnTo>
                <a:lnTo>
                  <a:pt x="6116511" y="1712623"/>
                </a:lnTo>
                <a:lnTo>
                  <a:pt x="0" y="1712623"/>
                </a:lnTo>
                <a:lnTo>
                  <a:pt x="0" y="0"/>
                </a:lnTo>
                <a:close/>
              </a:path>
            </a:pathLst>
          </a:custGeom>
          <a:blipFill rotWithShape="1">
            <a:blip r:embed="rId7">
              <a:alphaModFix/>
            </a:blip>
            <a:stretch>
              <a:fillRect/>
            </a:stretch>
          </a:blipFill>
          <a:ln>
            <a:noFill/>
          </a:ln>
        </p:spPr>
      </p:sp>
      <p:sp>
        <p:nvSpPr>
          <p:cNvPr id="4" name="Google Shape;157;p9">
            <a:extLst>
              <a:ext uri="{FF2B5EF4-FFF2-40B4-BE49-F238E27FC236}">
                <a16:creationId xmlns:a16="http://schemas.microsoft.com/office/drawing/2014/main" id="{AC2E5379-D2EC-3224-40F2-AD104C0EC027}"/>
              </a:ext>
            </a:extLst>
          </p:cNvPr>
          <p:cNvSpPr/>
          <p:nvPr/>
        </p:nvSpPr>
        <p:spPr>
          <a:xfrm>
            <a:off x="11611868" y="6300678"/>
            <a:ext cx="5208610" cy="1694875"/>
          </a:xfrm>
          <a:custGeom>
            <a:avLst/>
            <a:gdLst/>
            <a:ahLst/>
            <a:cxnLst/>
            <a:rect l="l" t="t" r="r" b="b"/>
            <a:pathLst>
              <a:path w="7690925" h="3132269" extrusionOk="0">
                <a:moveTo>
                  <a:pt x="0" y="0"/>
                </a:moveTo>
                <a:lnTo>
                  <a:pt x="7690925" y="0"/>
                </a:lnTo>
                <a:lnTo>
                  <a:pt x="7690925" y="3132268"/>
                </a:lnTo>
                <a:lnTo>
                  <a:pt x="0" y="3132268"/>
                </a:lnTo>
                <a:lnTo>
                  <a:pt x="0" y="0"/>
                </a:lnTo>
                <a:close/>
              </a:path>
            </a:pathLst>
          </a:custGeom>
          <a:blipFill rotWithShape="1">
            <a:blip r:embed="rId8">
              <a:alphaModFix/>
            </a:blip>
            <a:stretch>
              <a:fillRect/>
            </a:stretch>
          </a:blipFill>
          <a:ln>
            <a:noFill/>
          </a:ln>
        </p:spPr>
      </p:sp>
      <p:sp>
        <p:nvSpPr>
          <p:cNvPr id="5" name="Google Shape;158;p9">
            <a:extLst>
              <a:ext uri="{FF2B5EF4-FFF2-40B4-BE49-F238E27FC236}">
                <a16:creationId xmlns:a16="http://schemas.microsoft.com/office/drawing/2014/main" id="{446686B9-D529-D327-D18A-77CB63820ED6}"/>
              </a:ext>
            </a:extLst>
          </p:cNvPr>
          <p:cNvSpPr/>
          <p:nvPr/>
        </p:nvSpPr>
        <p:spPr>
          <a:xfrm>
            <a:off x="11923633" y="8316008"/>
            <a:ext cx="5343458" cy="1581449"/>
          </a:xfrm>
          <a:custGeom>
            <a:avLst/>
            <a:gdLst/>
            <a:ahLst/>
            <a:cxnLst/>
            <a:rect l="l" t="t" r="r" b="b"/>
            <a:pathLst>
              <a:path w="7904593" h="3213736" extrusionOk="0">
                <a:moveTo>
                  <a:pt x="0" y="0"/>
                </a:moveTo>
                <a:lnTo>
                  <a:pt x="7904594" y="0"/>
                </a:lnTo>
                <a:lnTo>
                  <a:pt x="7904594" y="3213736"/>
                </a:lnTo>
                <a:lnTo>
                  <a:pt x="0" y="3213736"/>
                </a:lnTo>
                <a:lnTo>
                  <a:pt x="0" y="0"/>
                </a:lnTo>
                <a:close/>
              </a:path>
            </a:pathLst>
          </a:custGeom>
          <a:blipFill rotWithShape="1">
            <a:blip r:embed="rId9">
              <a:alphaModFix/>
            </a:blip>
            <a:stretch>
              <a:fillRect/>
            </a:stretch>
          </a:blipFill>
          <a:ln>
            <a:noFill/>
          </a:ln>
        </p:spPr>
      </p:sp>
      <p:sp>
        <p:nvSpPr>
          <p:cNvPr id="6" name="Google Shape;159;p9">
            <a:extLst>
              <a:ext uri="{FF2B5EF4-FFF2-40B4-BE49-F238E27FC236}">
                <a16:creationId xmlns:a16="http://schemas.microsoft.com/office/drawing/2014/main" id="{9175FC99-8C8B-B6CB-6902-BA10AA0684DA}"/>
              </a:ext>
            </a:extLst>
          </p:cNvPr>
          <p:cNvSpPr txBox="1"/>
          <p:nvPr/>
        </p:nvSpPr>
        <p:spPr>
          <a:xfrm>
            <a:off x="165749" y="6806915"/>
            <a:ext cx="10474316" cy="2954655"/>
          </a:xfrm>
          <a:prstGeom prst="rect">
            <a:avLst/>
          </a:prstGeom>
          <a:noFill/>
          <a:ln>
            <a:noFill/>
          </a:ln>
        </p:spPr>
        <p:txBody>
          <a:bodyPr spcFirstLastPara="1" wrap="square" lIns="0" tIns="0" rIns="0" bIns="0" anchor="t" anchorCtr="0">
            <a:spAutoFit/>
          </a:bodyPr>
          <a:lstStyle/>
          <a:p>
            <a:pPr marL="817076" marR="0" lvl="1" indent="-408537"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Soft as a feather, light as the air. FUWA CELLU frames are light and flexible, also tough against shocks. Simple and clear, colorful and feminine designs. "TR-90", the new material of 21st century, is a safe material which is developed for medical equipment. </a:t>
            </a:r>
            <a:endParaRPr sz="1200" dirty="0">
              <a:latin typeface="Founders Grotesk Regular" panose="020B0503030202060203" pitchFamily="34" charset="0"/>
            </a:endParaRPr>
          </a:p>
          <a:p>
            <a:pPr marL="817076" marR="0" lvl="1" indent="-408537"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Female </a:t>
            </a:r>
            <a:endParaRPr sz="1200" dirty="0">
              <a:latin typeface="Founders Grotesk Regular" panose="020B0503030202060203" pitchFamily="34" charset="0"/>
            </a:endParaRPr>
          </a:p>
          <a:p>
            <a:pPr marL="817076" marR="0" lvl="1" indent="-408537"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TR-90</a:t>
            </a:r>
            <a:endParaRPr sz="1200" dirty="0">
              <a:latin typeface="Founders Grotesk Regular" panose="020B0503030202060203" pitchFamily="34" charset="0"/>
            </a:endParaRPr>
          </a:p>
          <a:p>
            <a:pPr marL="817076" marR="0" lvl="1" indent="-408537" algn="just"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274277" marR="0" lvl="2" indent="-408537"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Lightweight, flexible TR-90 material.</a:t>
            </a:r>
            <a:endParaRPr sz="1200" dirty="0">
              <a:latin typeface="Founders Grotesk Regular" panose="020B0503030202060203" pitchFamily="34" charset="0"/>
            </a:endParaRPr>
          </a:p>
          <a:p>
            <a:pPr marL="1274277" marR="0" lvl="2" indent="-408537"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Shock-resistant, colorful, and comfortable.</a:t>
            </a:r>
            <a:endParaRPr sz="1200" dirty="0">
              <a:latin typeface="Founders Grotesk Regular" panose="020B0503030202060203" pitchFamily="34" charset="0"/>
            </a:endParaRPr>
          </a:p>
          <a:p>
            <a:pPr marL="1274277" marR="0" lvl="2" indent="-408537"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Women who want stylish, lightweight frames.</a:t>
            </a:r>
            <a:endParaRPr sz="2000" b="0" i="0" u="none" strike="noStrike" cap="none" dirty="0">
              <a:solidFill>
                <a:srgbClr val="000000"/>
              </a:solidFill>
              <a:latin typeface="Founders Grotesk Regular" panose="020B0503030202060203" pitchFamily="34" charset="0"/>
              <a:sym typeface="Arial"/>
            </a:endParaRPr>
          </a:p>
        </p:txBody>
      </p:sp>
      <p:pic>
        <p:nvPicPr>
          <p:cNvPr id="7" name="Picture 6">
            <a:extLst>
              <a:ext uri="{FF2B5EF4-FFF2-40B4-BE49-F238E27FC236}">
                <a16:creationId xmlns:a16="http://schemas.microsoft.com/office/drawing/2014/main" id="{78402A18-C870-46C9-299F-90D785F6E34E}"/>
              </a:ext>
            </a:extLst>
          </p:cNvPr>
          <p:cNvPicPr>
            <a:picLocks noChangeAspect="1"/>
          </p:cNvPicPr>
          <p:nvPr/>
        </p:nvPicPr>
        <p:blipFill>
          <a:blip r:embed="rId10"/>
          <a:srcRect t="6023" r="44457"/>
          <a:stretch/>
        </p:blipFill>
        <p:spPr>
          <a:xfrm>
            <a:off x="791565" y="1061999"/>
            <a:ext cx="2659997" cy="898007"/>
          </a:xfrm>
          <a:prstGeom prst="rect">
            <a:avLst/>
          </a:prstGeom>
        </p:spPr>
      </p:pic>
      <p:pic>
        <p:nvPicPr>
          <p:cNvPr id="8" name="Picture 7">
            <a:extLst>
              <a:ext uri="{FF2B5EF4-FFF2-40B4-BE49-F238E27FC236}">
                <a16:creationId xmlns:a16="http://schemas.microsoft.com/office/drawing/2014/main" id="{F105F435-6351-4E74-B4A9-133A4A5381E7}"/>
              </a:ext>
            </a:extLst>
          </p:cNvPr>
          <p:cNvPicPr>
            <a:picLocks noChangeAspect="1"/>
          </p:cNvPicPr>
          <p:nvPr/>
        </p:nvPicPr>
        <p:blipFill>
          <a:blip r:embed="rId10"/>
          <a:srcRect t="6023" r="44457"/>
          <a:stretch/>
        </p:blipFill>
        <p:spPr>
          <a:xfrm>
            <a:off x="791564" y="5851674"/>
            <a:ext cx="2659997" cy="89800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8"/>
          <p:cNvSpPr/>
          <p:nvPr/>
        </p:nvSpPr>
        <p:spPr>
          <a:xfrm>
            <a:off x="1472455" y="683648"/>
            <a:ext cx="5281633" cy="1605318"/>
          </a:xfrm>
          <a:custGeom>
            <a:avLst/>
            <a:gdLst/>
            <a:ahLst/>
            <a:cxnLst/>
            <a:rect l="l" t="t" r="r" b="b"/>
            <a:pathLst>
              <a:path w="5432528" h="1502269" extrusionOk="0">
                <a:moveTo>
                  <a:pt x="0" y="0"/>
                </a:moveTo>
                <a:lnTo>
                  <a:pt x="5432528" y="0"/>
                </a:lnTo>
                <a:lnTo>
                  <a:pt x="5432528" y="1502269"/>
                </a:lnTo>
                <a:lnTo>
                  <a:pt x="0" y="15022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Founders Grotesk Regular" panose="020B0503030202060203" pitchFamily="34" charset="0"/>
              <a:ea typeface="Calibri"/>
              <a:cs typeface="Calibri"/>
              <a:sym typeface="Calibri"/>
            </a:endParaRPr>
          </a:p>
        </p:txBody>
      </p:sp>
      <p:sp>
        <p:nvSpPr>
          <p:cNvPr id="147" name="Google Shape;147;p8"/>
          <p:cNvSpPr/>
          <p:nvPr/>
        </p:nvSpPr>
        <p:spPr>
          <a:xfrm>
            <a:off x="11533913" y="1895092"/>
            <a:ext cx="4756813" cy="1911253"/>
          </a:xfrm>
          <a:custGeom>
            <a:avLst/>
            <a:gdLst/>
            <a:ahLst/>
            <a:cxnLst/>
            <a:rect l="l" t="t" r="r" b="b"/>
            <a:pathLst>
              <a:path w="8337120" h="3428641" extrusionOk="0">
                <a:moveTo>
                  <a:pt x="0" y="0"/>
                </a:moveTo>
                <a:lnTo>
                  <a:pt x="8337120" y="0"/>
                </a:lnTo>
                <a:lnTo>
                  <a:pt x="8337120" y="3428641"/>
                </a:lnTo>
                <a:lnTo>
                  <a:pt x="0" y="3428641"/>
                </a:lnTo>
                <a:lnTo>
                  <a:pt x="0" y="0"/>
                </a:lnTo>
                <a:close/>
              </a:path>
            </a:pathLst>
          </a:custGeom>
          <a:blipFill rotWithShape="1">
            <a:blip r:embed="rId4">
              <a:alphaModFix/>
            </a:blip>
            <a:stretch>
              <a:fillRect/>
            </a:stretch>
          </a:blipFill>
          <a:ln>
            <a:noFill/>
          </a:ln>
        </p:spPr>
      </p:sp>
      <p:sp>
        <p:nvSpPr>
          <p:cNvPr id="148" name="Google Shape;148;p8"/>
          <p:cNvSpPr/>
          <p:nvPr/>
        </p:nvSpPr>
        <p:spPr>
          <a:xfrm>
            <a:off x="11492968" y="3751405"/>
            <a:ext cx="4756813" cy="1911253"/>
          </a:xfrm>
          <a:custGeom>
            <a:avLst/>
            <a:gdLst/>
            <a:ahLst/>
            <a:cxnLst/>
            <a:rect l="l" t="t" r="r" b="b"/>
            <a:pathLst>
              <a:path w="7688872" h="3255213" extrusionOk="0">
                <a:moveTo>
                  <a:pt x="0" y="0"/>
                </a:moveTo>
                <a:lnTo>
                  <a:pt x="7688872" y="0"/>
                </a:lnTo>
                <a:lnTo>
                  <a:pt x="7688872" y="3255213"/>
                </a:lnTo>
                <a:lnTo>
                  <a:pt x="0" y="3255213"/>
                </a:lnTo>
                <a:lnTo>
                  <a:pt x="0" y="0"/>
                </a:lnTo>
                <a:close/>
              </a:path>
            </a:pathLst>
          </a:custGeom>
          <a:blipFill rotWithShape="1">
            <a:blip r:embed="rId5">
              <a:alphaModFix/>
            </a:blip>
            <a:stretch>
              <a:fillRect/>
            </a:stretch>
          </a:blipFill>
          <a:ln>
            <a:noFill/>
          </a:ln>
        </p:spPr>
      </p:sp>
      <p:sp>
        <p:nvSpPr>
          <p:cNvPr id="149" name="Google Shape;149;p8"/>
          <p:cNvSpPr txBox="1"/>
          <p:nvPr/>
        </p:nvSpPr>
        <p:spPr>
          <a:xfrm>
            <a:off x="141595" y="2243021"/>
            <a:ext cx="9493724" cy="3262432"/>
          </a:xfrm>
          <a:prstGeom prst="rect">
            <a:avLst/>
          </a:prstGeom>
          <a:noFill/>
          <a:ln>
            <a:noFill/>
          </a:ln>
        </p:spPr>
        <p:txBody>
          <a:bodyPr spcFirstLastPara="1" wrap="square" lIns="0" tIns="0" rIns="0" bIns="0" anchor="t" anchorCtr="0">
            <a:spAutoFit/>
          </a:bodyPr>
          <a:lstStyle/>
          <a:p>
            <a:pPr marL="675628" marR="0" lvl="1" indent="-337814"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A brand for sophisticated men with gentle atmosphere. This name "Based" represents men who are living based on their experience and has depth in life. A life with stability and profundity should be handed down to the next generation; that we think glasses should be like so. </a:t>
            </a:r>
            <a:endParaRPr sz="1200" dirty="0">
              <a:latin typeface="Founders Grotesk Regular" panose="020B0503030202060203" pitchFamily="34" charset="0"/>
            </a:endParaRPr>
          </a:p>
          <a:p>
            <a:pPr marL="675628" marR="0" lvl="1" indent="-337814"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Male </a:t>
            </a:r>
            <a:endParaRPr sz="1200" dirty="0">
              <a:latin typeface="Founders Grotesk Regular" panose="020B0503030202060203" pitchFamily="34" charset="0"/>
            </a:endParaRPr>
          </a:p>
          <a:p>
            <a:pPr marL="675628" marR="0" lvl="1" indent="-337814"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Titanium / stainless steel</a:t>
            </a:r>
            <a:endParaRPr sz="1200" dirty="0">
              <a:latin typeface="Founders Grotesk Regular" panose="020B0503030202060203" pitchFamily="34" charset="0"/>
            </a:endParaRPr>
          </a:p>
          <a:p>
            <a:pPr marL="675628" marR="0" lvl="1" indent="-337814" algn="just"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132828" marR="0" lvl="2" indent="-337813"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Classic, smart men’s eyewear.</a:t>
            </a:r>
            <a:endParaRPr sz="1200" dirty="0">
              <a:latin typeface="Founders Grotesk Regular" panose="020B0503030202060203" pitchFamily="34" charset="0"/>
            </a:endParaRPr>
          </a:p>
          <a:p>
            <a:pPr marL="1132828" marR="0" lvl="2" indent="-337813"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Timeless design with durable materials.</a:t>
            </a:r>
            <a:endParaRPr sz="1200" dirty="0">
              <a:latin typeface="Founders Grotesk Regular" panose="020B0503030202060203" pitchFamily="34" charset="0"/>
            </a:endParaRPr>
          </a:p>
          <a:p>
            <a:pPr marL="1132828" marR="0" lvl="2" indent="-337813"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Professional men seeking refined frames.</a:t>
            </a:r>
            <a:endParaRPr sz="2000" b="0" i="0" u="none" strike="noStrike" cap="none" dirty="0">
              <a:solidFill>
                <a:srgbClr val="000000"/>
              </a:solidFill>
              <a:latin typeface="Founders Grotesk Regular" panose="020B0503030202060203" pitchFamily="34" charset="0"/>
              <a:sym typeface="Arial"/>
            </a:endParaRPr>
          </a:p>
        </p:txBody>
      </p:sp>
      <p:pic>
        <p:nvPicPr>
          <p:cNvPr id="151" name="Google Shape;151;p8"/>
          <p:cNvPicPr preferRelativeResize="0"/>
          <p:nvPr/>
        </p:nvPicPr>
        <p:blipFill rotWithShape="1">
          <a:blip r:embed="rId6">
            <a:alphaModFix/>
          </a:blip>
          <a:srcRect/>
          <a:stretch/>
        </p:blipFill>
        <p:spPr>
          <a:xfrm>
            <a:off x="16277078" y="423060"/>
            <a:ext cx="1436400" cy="831437"/>
          </a:xfrm>
          <a:prstGeom prst="rect">
            <a:avLst/>
          </a:prstGeom>
          <a:noFill/>
          <a:ln>
            <a:noFill/>
          </a:ln>
        </p:spPr>
      </p:pic>
      <p:sp>
        <p:nvSpPr>
          <p:cNvPr id="2" name="Google Shape;171;p10">
            <a:extLst>
              <a:ext uri="{FF2B5EF4-FFF2-40B4-BE49-F238E27FC236}">
                <a16:creationId xmlns:a16="http://schemas.microsoft.com/office/drawing/2014/main" id="{B2347282-EBEF-6B37-E721-FBD7D3285254}"/>
              </a:ext>
            </a:extLst>
          </p:cNvPr>
          <p:cNvSpPr txBox="1"/>
          <p:nvPr/>
        </p:nvSpPr>
        <p:spPr>
          <a:xfrm>
            <a:off x="3211022" y="-525753"/>
            <a:ext cx="11200180" cy="1911252"/>
          </a:xfrm>
          <a:prstGeom prst="rect">
            <a:avLst/>
          </a:prstGeom>
          <a:noFill/>
          <a:ln>
            <a:noFill/>
          </a:ln>
        </p:spPr>
        <p:txBody>
          <a:bodyPr spcFirstLastPara="1" wrap="square" lIns="91425" tIns="45700" rIns="91425" bIns="45700" anchor="t" anchorCtr="0">
            <a:spAutoFit/>
          </a:bodyPr>
          <a:lstStyle/>
          <a:p>
            <a:pPr marL="0" marR="0" lvl="0" indent="0" algn="ctr" rtl="0">
              <a:lnSpc>
                <a:spcPct val="197387"/>
              </a:lnSpc>
              <a:spcBef>
                <a:spcPts val="0"/>
              </a:spcBef>
              <a:spcAft>
                <a:spcPts val="0"/>
              </a:spcAft>
              <a:buNone/>
            </a:pPr>
            <a:r>
              <a:rPr lang="en-US" sz="6000" b="0" i="0" dirty="0">
                <a:solidFill>
                  <a:srgbClr val="444444"/>
                </a:solidFill>
                <a:latin typeface="Founders Grotesk Regular" panose="020B0503030202060203" pitchFamily="34" charset="0"/>
                <a:sym typeface="Arial"/>
              </a:rPr>
              <a:t>OWNDAYS | ESSENTIAL</a:t>
            </a:r>
            <a:endParaRPr sz="1050" dirty="0">
              <a:latin typeface="Founders Grotesk Regular" panose="020B0503030202060203" pitchFamily="34" charset="0"/>
            </a:endParaRPr>
          </a:p>
        </p:txBody>
      </p:sp>
      <p:cxnSp>
        <p:nvCxnSpPr>
          <p:cNvPr id="3" name="Straight Connector 2">
            <a:extLst>
              <a:ext uri="{FF2B5EF4-FFF2-40B4-BE49-F238E27FC236}">
                <a16:creationId xmlns:a16="http://schemas.microsoft.com/office/drawing/2014/main" id="{2B8568DE-503B-2794-20C6-C5522733D058}"/>
              </a:ext>
            </a:extLst>
          </p:cNvPr>
          <p:cNvCxnSpPr/>
          <p:nvPr/>
        </p:nvCxnSpPr>
        <p:spPr>
          <a:xfrm>
            <a:off x="1146412" y="5769268"/>
            <a:ext cx="15814926" cy="0"/>
          </a:xfrm>
          <a:prstGeom prst="line">
            <a:avLst/>
          </a:prstGeom>
        </p:spPr>
        <p:style>
          <a:lnRef idx="1">
            <a:schemeClr val="dk1"/>
          </a:lnRef>
          <a:fillRef idx="0">
            <a:schemeClr val="dk1"/>
          </a:fillRef>
          <a:effectRef idx="0">
            <a:schemeClr val="dk1"/>
          </a:effectRef>
          <a:fontRef idx="minor">
            <a:schemeClr val="tx1"/>
          </a:fontRef>
        </p:style>
      </p:cxnSp>
      <p:sp>
        <p:nvSpPr>
          <p:cNvPr id="4" name="Google Shape;176;p11">
            <a:extLst>
              <a:ext uri="{FF2B5EF4-FFF2-40B4-BE49-F238E27FC236}">
                <a16:creationId xmlns:a16="http://schemas.microsoft.com/office/drawing/2014/main" id="{DF4DFFAC-9504-AC73-357D-42871089BCF7}"/>
              </a:ext>
            </a:extLst>
          </p:cNvPr>
          <p:cNvSpPr/>
          <p:nvPr/>
        </p:nvSpPr>
        <p:spPr>
          <a:xfrm>
            <a:off x="253764" y="5875879"/>
            <a:ext cx="4774103" cy="842802"/>
          </a:xfrm>
          <a:custGeom>
            <a:avLst/>
            <a:gdLst/>
            <a:ahLst/>
            <a:cxnLst/>
            <a:rect l="l" t="t" r="r" b="b"/>
            <a:pathLst>
              <a:path w="6520337" h="1630084" extrusionOk="0">
                <a:moveTo>
                  <a:pt x="0" y="0"/>
                </a:moveTo>
                <a:lnTo>
                  <a:pt x="6520337" y="0"/>
                </a:lnTo>
                <a:lnTo>
                  <a:pt x="6520337" y="1630084"/>
                </a:lnTo>
                <a:lnTo>
                  <a:pt x="0" y="1630084"/>
                </a:lnTo>
                <a:lnTo>
                  <a:pt x="0" y="0"/>
                </a:lnTo>
                <a:close/>
              </a:path>
            </a:pathLst>
          </a:custGeom>
          <a:blipFill rotWithShape="1">
            <a:blip r:embed="rId7">
              <a:alphaModFix/>
            </a:blip>
            <a:stretch>
              <a:fillRect/>
            </a:stretch>
          </a:blipFill>
          <a:ln>
            <a:noFill/>
          </a:ln>
        </p:spPr>
      </p:sp>
      <p:sp>
        <p:nvSpPr>
          <p:cNvPr id="5" name="Google Shape;177;p11">
            <a:extLst>
              <a:ext uri="{FF2B5EF4-FFF2-40B4-BE49-F238E27FC236}">
                <a16:creationId xmlns:a16="http://schemas.microsoft.com/office/drawing/2014/main" id="{40BC029E-FEC0-5344-1427-C2682CEB654C}"/>
              </a:ext>
            </a:extLst>
          </p:cNvPr>
          <p:cNvSpPr/>
          <p:nvPr/>
        </p:nvSpPr>
        <p:spPr>
          <a:xfrm>
            <a:off x="11533913" y="6800569"/>
            <a:ext cx="4324786" cy="1470508"/>
          </a:xfrm>
          <a:custGeom>
            <a:avLst/>
            <a:gdLst/>
            <a:ahLst/>
            <a:cxnLst/>
            <a:rect l="l" t="t" r="r" b="b"/>
            <a:pathLst>
              <a:path w="8424487" h="3649167" extrusionOk="0">
                <a:moveTo>
                  <a:pt x="0" y="0"/>
                </a:moveTo>
                <a:lnTo>
                  <a:pt x="8424487" y="0"/>
                </a:lnTo>
                <a:lnTo>
                  <a:pt x="8424487" y="3649167"/>
                </a:lnTo>
                <a:lnTo>
                  <a:pt x="0" y="3649167"/>
                </a:lnTo>
                <a:lnTo>
                  <a:pt x="0" y="0"/>
                </a:lnTo>
                <a:close/>
              </a:path>
            </a:pathLst>
          </a:custGeom>
          <a:blipFill rotWithShape="1">
            <a:blip r:embed="rId8">
              <a:alphaModFix/>
            </a:blip>
            <a:stretch>
              <a:fillRect/>
            </a:stretch>
          </a:blipFill>
          <a:ln>
            <a:noFill/>
          </a:ln>
        </p:spPr>
        <p:txBody>
          <a:bodyPr/>
          <a:lstStyle/>
          <a:p>
            <a:endParaRPr lang="en-US" dirty="0">
              <a:latin typeface="Founders Grotesk Regular" panose="020B0503030202060203" pitchFamily="34" charset="0"/>
            </a:endParaRPr>
          </a:p>
        </p:txBody>
      </p:sp>
      <p:sp>
        <p:nvSpPr>
          <p:cNvPr id="6" name="Google Shape;178;p11">
            <a:extLst>
              <a:ext uri="{FF2B5EF4-FFF2-40B4-BE49-F238E27FC236}">
                <a16:creationId xmlns:a16="http://schemas.microsoft.com/office/drawing/2014/main" id="{9F8669AC-3651-A3F7-E8D7-4BFAB6AE1962}"/>
              </a:ext>
            </a:extLst>
          </p:cNvPr>
          <p:cNvSpPr/>
          <p:nvPr/>
        </p:nvSpPr>
        <p:spPr>
          <a:xfrm>
            <a:off x="11533913" y="8493943"/>
            <a:ext cx="4324786" cy="1373698"/>
          </a:xfrm>
          <a:custGeom>
            <a:avLst/>
            <a:gdLst/>
            <a:ahLst/>
            <a:cxnLst/>
            <a:rect l="l" t="t" r="r" b="b"/>
            <a:pathLst>
              <a:path w="8907449" h="3807935" extrusionOk="0">
                <a:moveTo>
                  <a:pt x="0" y="0"/>
                </a:moveTo>
                <a:lnTo>
                  <a:pt x="8907449" y="0"/>
                </a:lnTo>
                <a:lnTo>
                  <a:pt x="8907449" y="3807935"/>
                </a:lnTo>
                <a:lnTo>
                  <a:pt x="0" y="3807935"/>
                </a:lnTo>
                <a:lnTo>
                  <a:pt x="0" y="0"/>
                </a:lnTo>
                <a:close/>
              </a:path>
            </a:pathLst>
          </a:custGeom>
          <a:blipFill rotWithShape="1">
            <a:blip r:embed="rId9">
              <a:alphaModFix/>
            </a:blip>
            <a:stretch>
              <a:fillRect/>
            </a:stretch>
          </a:blipFill>
          <a:ln>
            <a:noFill/>
          </a:ln>
        </p:spPr>
      </p:sp>
      <p:sp>
        <p:nvSpPr>
          <p:cNvPr id="7" name="Google Shape;179;p11">
            <a:extLst>
              <a:ext uri="{FF2B5EF4-FFF2-40B4-BE49-F238E27FC236}">
                <a16:creationId xmlns:a16="http://schemas.microsoft.com/office/drawing/2014/main" id="{10F5066F-F0FE-1578-8AAA-6445794C4007}"/>
              </a:ext>
            </a:extLst>
          </p:cNvPr>
          <p:cNvSpPr txBox="1"/>
          <p:nvPr/>
        </p:nvSpPr>
        <p:spPr>
          <a:xfrm>
            <a:off x="155244" y="6738437"/>
            <a:ext cx="9493724" cy="3262432"/>
          </a:xfrm>
          <a:prstGeom prst="rect">
            <a:avLst/>
          </a:prstGeom>
          <a:noFill/>
          <a:ln>
            <a:noFill/>
          </a:ln>
        </p:spPr>
        <p:txBody>
          <a:bodyPr spcFirstLastPara="1" wrap="square" lIns="0" tIns="0" rIns="0" bIns="0" anchor="t" anchorCtr="0">
            <a:spAutoFit/>
          </a:bodyPr>
          <a:lstStyle/>
          <a:p>
            <a:pPr marL="698883" marR="0" lvl="1" indent="-349442" algn="l"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OWNDAYS aspires to present eyewear that is modest and a true reflection of the wearer’s personality. Without deliberate pursuit of design, A subtle, modest approach that brings the true spirit of Japanese craftsmanship to life. Where minimalist aesthetic and sublime quality meet efficient pricing, that’s OWNDAYS+. </a:t>
            </a:r>
            <a:endParaRPr sz="1200" dirty="0">
              <a:latin typeface="Founders Grotesk Regular" panose="020B0503030202060203" pitchFamily="34" charset="0"/>
            </a:endParaRPr>
          </a:p>
          <a:p>
            <a:pPr marL="698883" marR="0" lvl="1" indent="-349442" algn="l"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Unisex</a:t>
            </a:r>
            <a:endParaRPr sz="1200" dirty="0">
              <a:latin typeface="Founders Grotesk Regular" panose="020B0503030202060203" pitchFamily="34" charset="0"/>
            </a:endParaRPr>
          </a:p>
          <a:p>
            <a:pPr marL="698883" marR="0" lvl="1" indent="-349442" algn="l" rtl="0">
              <a:spcBef>
                <a:spcPts val="0"/>
              </a:spcBef>
              <a:spcAft>
                <a:spcPts val="0"/>
              </a:spcAft>
              <a:buClr>
                <a:srgbClr val="000000"/>
              </a:buClr>
              <a:buSzPts val="2400"/>
              <a:buFont typeface="Arial"/>
              <a:buChar char="•"/>
            </a:pPr>
            <a:r>
              <a:rPr lang="en-US" sz="2000" dirty="0">
                <a:latin typeface="Founders Grotesk Regular" panose="020B0503030202060203" pitchFamily="34" charset="0"/>
              </a:rPr>
              <a:t>TR90</a:t>
            </a:r>
            <a:endParaRPr sz="1200" dirty="0">
              <a:latin typeface="Founders Grotesk Regular" panose="020B0503030202060203" pitchFamily="34" charset="0"/>
            </a:endParaRPr>
          </a:p>
          <a:p>
            <a:pPr marL="698883" marR="0" lvl="1" indent="-349442"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156083" marR="0" lvl="2" indent="-34944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Minimalist, high-quality eyewear at affordable prices.</a:t>
            </a:r>
            <a:endParaRPr sz="1200" dirty="0">
              <a:latin typeface="Founders Grotesk Regular" panose="020B0503030202060203" pitchFamily="34" charset="0"/>
            </a:endParaRPr>
          </a:p>
          <a:p>
            <a:pPr marL="1156083" marR="0" lvl="2" indent="-34944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Simple, refined designs with superior craftsmanship.</a:t>
            </a:r>
            <a:endParaRPr sz="1200" dirty="0">
              <a:latin typeface="Founders Grotesk Regular" panose="020B0503030202060203" pitchFamily="34" charset="0"/>
            </a:endParaRPr>
          </a:p>
          <a:p>
            <a:pPr marL="1156083" marR="0" lvl="2" indent="-34944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Budget-conscious buyers.</a:t>
            </a:r>
            <a:endParaRPr sz="2000" b="0" i="0" u="none" strike="noStrike" cap="none" dirty="0">
              <a:solidFill>
                <a:srgbClr val="000000"/>
              </a:solidFill>
              <a:latin typeface="Founders Grotesk Regular" panose="020B0503030202060203" pitchFamily="34" charset="0"/>
              <a:sym typeface="Arial"/>
            </a:endParaRPr>
          </a:p>
        </p:txBody>
      </p:sp>
      <p:pic>
        <p:nvPicPr>
          <p:cNvPr id="8" name="Picture 7">
            <a:extLst>
              <a:ext uri="{FF2B5EF4-FFF2-40B4-BE49-F238E27FC236}">
                <a16:creationId xmlns:a16="http://schemas.microsoft.com/office/drawing/2014/main" id="{7461760F-6519-55F5-CCE5-89E7EE1E910D}"/>
              </a:ext>
            </a:extLst>
          </p:cNvPr>
          <p:cNvPicPr>
            <a:picLocks noChangeAspect="1"/>
          </p:cNvPicPr>
          <p:nvPr/>
        </p:nvPicPr>
        <p:blipFill>
          <a:blip r:embed="rId10"/>
          <a:srcRect t="6023" r="44457"/>
          <a:stretch/>
        </p:blipFill>
        <p:spPr>
          <a:xfrm>
            <a:off x="574522" y="1078248"/>
            <a:ext cx="2659997" cy="89800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2"/>
          <p:cNvSpPr/>
          <p:nvPr/>
        </p:nvSpPr>
        <p:spPr>
          <a:xfrm>
            <a:off x="11922283" y="1136788"/>
            <a:ext cx="5196279" cy="1851927"/>
          </a:xfrm>
          <a:custGeom>
            <a:avLst/>
            <a:gdLst/>
            <a:ahLst/>
            <a:cxnLst/>
            <a:rect l="l" t="t" r="r" b="b"/>
            <a:pathLst>
              <a:path w="7255992" h="2887867" extrusionOk="0">
                <a:moveTo>
                  <a:pt x="0" y="0"/>
                </a:moveTo>
                <a:lnTo>
                  <a:pt x="7255992" y="0"/>
                </a:lnTo>
                <a:lnTo>
                  <a:pt x="7255992" y="2887867"/>
                </a:lnTo>
                <a:lnTo>
                  <a:pt x="0" y="2887867"/>
                </a:lnTo>
                <a:lnTo>
                  <a:pt x="0" y="0"/>
                </a:lnTo>
                <a:close/>
              </a:path>
            </a:pathLst>
          </a:custGeom>
          <a:blipFill rotWithShape="1">
            <a:blip r:embed="rId3">
              <a:alphaModFix/>
            </a:blip>
            <a:stretch>
              <a:fillRect/>
            </a:stretch>
          </a:blipFill>
          <a:ln>
            <a:noFill/>
          </a:ln>
        </p:spPr>
      </p:sp>
      <p:sp>
        <p:nvSpPr>
          <p:cNvPr id="187" name="Google Shape;187;p12"/>
          <p:cNvSpPr/>
          <p:nvPr/>
        </p:nvSpPr>
        <p:spPr>
          <a:xfrm>
            <a:off x="12068139" y="3096222"/>
            <a:ext cx="5196279" cy="1851927"/>
          </a:xfrm>
          <a:custGeom>
            <a:avLst/>
            <a:gdLst/>
            <a:ahLst/>
            <a:cxnLst/>
            <a:rect l="l" t="t" r="r" b="b"/>
            <a:pathLst>
              <a:path w="7459111" h="2852849" extrusionOk="0">
                <a:moveTo>
                  <a:pt x="0" y="0"/>
                </a:moveTo>
                <a:lnTo>
                  <a:pt x="7459111" y="0"/>
                </a:lnTo>
                <a:lnTo>
                  <a:pt x="7459111" y="2852849"/>
                </a:lnTo>
                <a:lnTo>
                  <a:pt x="0" y="2852849"/>
                </a:lnTo>
                <a:lnTo>
                  <a:pt x="0" y="0"/>
                </a:lnTo>
                <a:close/>
              </a:path>
            </a:pathLst>
          </a:custGeom>
          <a:blipFill rotWithShape="1">
            <a:blip r:embed="rId4">
              <a:alphaModFix/>
            </a:blip>
            <a:stretch>
              <a:fillRect/>
            </a:stretch>
          </a:blipFill>
          <a:ln>
            <a:noFill/>
          </a:ln>
        </p:spPr>
      </p:sp>
      <p:sp>
        <p:nvSpPr>
          <p:cNvPr id="188" name="Google Shape;188;p12"/>
          <p:cNvSpPr txBox="1"/>
          <p:nvPr/>
        </p:nvSpPr>
        <p:spPr>
          <a:xfrm>
            <a:off x="54592" y="1212042"/>
            <a:ext cx="11327642" cy="3970318"/>
          </a:xfrm>
          <a:prstGeom prst="rect">
            <a:avLst/>
          </a:prstGeom>
          <a:noFill/>
          <a:ln>
            <a:noFill/>
          </a:ln>
        </p:spPr>
        <p:txBody>
          <a:bodyPr spcFirstLastPara="1" wrap="square" lIns="0" tIns="0" rIns="0" bIns="0" anchor="t" anchorCtr="0">
            <a:spAutoFit/>
          </a:bodyPr>
          <a:lstStyle/>
          <a:p>
            <a:pPr marL="392502" marR="0" lvl="1" algn="l" rtl="0">
              <a:spcBef>
                <a:spcPts val="0"/>
              </a:spcBef>
              <a:spcAft>
                <a:spcPts val="0"/>
              </a:spcAft>
              <a:buClr>
                <a:srgbClr val="000000"/>
              </a:buClr>
              <a:buSzPts val="2400"/>
            </a:pPr>
            <a:r>
              <a:rPr lang="en-US" sz="2800" b="0" i="0" dirty="0">
                <a:solidFill>
                  <a:srgbClr val="333333"/>
                </a:solidFill>
                <a:effectLst/>
                <a:latin typeface="Founders Grotesk Regular" panose="020B0503030202060203" pitchFamily="34" charset="0"/>
              </a:rPr>
              <a:t>The Definition Of Me</a:t>
            </a:r>
            <a:br>
              <a:rPr lang="en-US" sz="2800" dirty="0">
                <a:latin typeface="Founders Grotesk Regular" panose="020B0503030202060203" pitchFamily="34" charset="0"/>
              </a:rPr>
            </a:br>
            <a:r>
              <a:rPr lang="en-US" sz="2800" b="0" i="0" dirty="0">
                <a:solidFill>
                  <a:srgbClr val="333333"/>
                </a:solidFill>
                <a:effectLst/>
                <a:latin typeface="Founders Grotesk Regular" panose="020B0503030202060203" pitchFamily="34" charset="0"/>
              </a:rPr>
              <a:t>Composed And Elegant</a:t>
            </a:r>
          </a:p>
          <a:p>
            <a:pPr marL="392502" marR="0" lvl="1" algn="l" rtl="0">
              <a:spcBef>
                <a:spcPts val="0"/>
              </a:spcBef>
              <a:spcAft>
                <a:spcPts val="0"/>
              </a:spcAft>
              <a:buClr>
                <a:srgbClr val="000000"/>
              </a:buClr>
              <a:buSzPts val="2400"/>
            </a:pPr>
            <a:endParaRPr lang="en-US" sz="2000" b="0" i="0" dirty="0">
              <a:solidFill>
                <a:srgbClr val="333333"/>
              </a:solidFill>
              <a:effectLst/>
              <a:latin typeface="Founders Grotesk Regular" panose="020B0503030202060203" pitchFamily="34" charset="0"/>
            </a:endParaRPr>
          </a:p>
          <a:p>
            <a:pPr marL="392502" marR="0" lvl="1" algn="l" rtl="0">
              <a:spcBef>
                <a:spcPts val="0"/>
              </a:spcBef>
              <a:spcAft>
                <a:spcPts val="0"/>
              </a:spcAft>
              <a:buClr>
                <a:srgbClr val="000000"/>
              </a:buClr>
              <a:buSzPts val="2400"/>
            </a:pPr>
            <a:r>
              <a:rPr lang="en-US" sz="2000" b="0" i="0" dirty="0">
                <a:solidFill>
                  <a:srgbClr val="333333"/>
                </a:solidFill>
                <a:effectLst/>
                <a:latin typeface="Founders Grotesk Regular" panose="020B0503030202060203" pitchFamily="34" charset="0"/>
              </a:rPr>
              <a:t>A collection that embodies the beauty of minimalism, featuring frames in simple yet sophisticated designs that complement any style.</a:t>
            </a:r>
            <a:endParaRPr lang="en-US" sz="1600" b="0" i="0" u="none" strike="noStrike" cap="none" dirty="0">
              <a:solidFill>
                <a:srgbClr val="000000"/>
              </a:solidFill>
              <a:latin typeface="Founders Grotesk Regular" panose="020B0503030202060203" pitchFamily="34" charset="0"/>
              <a:sym typeface="Arial"/>
            </a:endParaRPr>
          </a:p>
          <a:p>
            <a:pPr marL="392502" marR="0" lvl="1" algn="l" rtl="0">
              <a:spcBef>
                <a:spcPts val="0"/>
              </a:spcBef>
              <a:spcAft>
                <a:spcPts val="0"/>
              </a:spcAft>
              <a:buClr>
                <a:srgbClr val="000000"/>
              </a:buClr>
              <a:buSzPts val="2400"/>
            </a:pPr>
            <a:endParaRPr sz="1200" dirty="0">
              <a:latin typeface="Founders Grotesk Regular" panose="020B0503030202060203" pitchFamily="34" charset="0"/>
            </a:endParaRPr>
          </a:p>
          <a:p>
            <a:pPr marL="785004" marR="0" lvl="1" indent="-392502" algn="l" rtl="0">
              <a:spcBef>
                <a:spcPts val="0"/>
              </a:spcBef>
              <a:spcAft>
                <a:spcPts val="0"/>
              </a:spcAft>
              <a:buClr>
                <a:srgbClr val="000000"/>
              </a:buClr>
              <a:buSzPts val="2400"/>
              <a:buFont typeface="Arial"/>
              <a:buChar char="•"/>
            </a:pPr>
            <a:r>
              <a:rPr lang="en-US" sz="2000" dirty="0">
                <a:latin typeface="Founders Grotesk Regular" panose="020B0503030202060203" pitchFamily="34" charset="0"/>
              </a:rPr>
              <a:t>Stainless Steel</a:t>
            </a:r>
            <a:r>
              <a:rPr lang="en-US" sz="2000" b="0" i="0" u="none" strike="noStrike" cap="none" dirty="0">
                <a:solidFill>
                  <a:srgbClr val="000000"/>
                </a:solidFill>
                <a:latin typeface="Founders Grotesk Regular" panose="020B0503030202060203" pitchFamily="34" charset="0"/>
                <a:sym typeface="Arial"/>
              </a:rPr>
              <a:t> /Titanium /Acetate</a:t>
            </a:r>
          </a:p>
          <a:p>
            <a:pPr marL="785004" marR="0" lvl="1" indent="-392502" algn="l" rtl="0">
              <a:spcBef>
                <a:spcPts val="0"/>
              </a:spcBef>
              <a:spcAft>
                <a:spcPts val="0"/>
              </a:spcAft>
              <a:buClr>
                <a:srgbClr val="000000"/>
              </a:buClr>
              <a:buSzPts val="2400"/>
              <a:buFont typeface="Arial"/>
              <a:buChar char="•"/>
            </a:pPr>
            <a:r>
              <a:rPr lang="en-US" sz="1800" b="0" i="0" dirty="0">
                <a:solidFill>
                  <a:srgbClr val="333333"/>
                </a:solidFill>
                <a:effectLst/>
                <a:latin typeface="Founders Grotesk Regular" panose="020B0503030202060203" pitchFamily="34" charset="0"/>
              </a:rPr>
              <a:t>Recommended for : WOMEN</a:t>
            </a:r>
            <a:endParaRPr dirty="0">
              <a:latin typeface="Founders Grotesk Regular" panose="020B0503030202060203" pitchFamily="34" charset="0"/>
            </a:endParaRPr>
          </a:p>
          <a:p>
            <a:pPr marL="785004" marR="0" lvl="1" indent="-392502"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242204" marR="0" lvl="2" indent="-39250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Feminine frames with modern and classic designs.</a:t>
            </a:r>
            <a:endParaRPr sz="1200" dirty="0">
              <a:latin typeface="Founders Grotesk Regular" panose="020B0503030202060203" pitchFamily="34" charset="0"/>
            </a:endParaRPr>
          </a:p>
          <a:p>
            <a:pPr marL="1242204" marR="0" lvl="2" indent="-39250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Stylish and elegant </a:t>
            </a:r>
            <a:endParaRPr sz="1200" dirty="0">
              <a:latin typeface="Founders Grotesk Regular" panose="020B0503030202060203" pitchFamily="34" charset="0"/>
            </a:endParaRPr>
          </a:p>
          <a:p>
            <a:pPr marL="1242204" marR="0" lvl="2" indent="-39250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Stylist and Classy adult women.</a:t>
            </a:r>
            <a:endParaRPr sz="1200" dirty="0">
              <a:latin typeface="Founders Grotesk Regular" panose="020B0503030202060203" pitchFamily="34" charset="0"/>
            </a:endParaRPr>
          </a:p>
        </p:txBody>
      </p:sp>
      <p:pic>
        <p:nvPicPr>
          <p:cNvPr id="189" name="Google Shape;189;p12"/>
          <p:cNvPicPr preferRelativeResize="0"/>
          <p:nvPr/>
        </p:nvPicPr>
        <p:blipFill rotWithShape="1">
          <a:blip r:embed="rId5">
            <a:alphaModFix/>
          </a:blip>
          <a:srcRect/>
          <a:stretch/>
        </p:blipFill>
        <p:spPr>
          <a:xfrm>
            <a:off x="16277078" y="423060"/>
            <a:ext cx="1436400" cy="831437"/>
          </a:xfrm>
          <a:prstGeom prst="rect">
            <a:avLst/>
          </a:prstGeom>
          <a:noFill/>
          <a:ln>
            <a:noFill/>
          </a:ln>
        </p:spPr>
      </p:pic>
      <p:cxnSp>
        <p:nvCxnSpPr>
          <p:cNvPr id="2" name="Straight Connector 1">
            <a:extLst>
              <a:ext uri="{FF2B5EF4-FFF2-40B4-BE49-F238E27FC236}">
                <a16:creationId xmlns:a16="http://schemas.microsoft.com/office/drawing/2014/main" id="{1DA55F4D-058E-B82F-7058-752FD86FC58C}"/>
              </a:ext>
            </a:extLst>
          </p:cNvPr>
          <p:cNvCxnSpPr/>
          <p:nvPr/>
        </p:nvCxnSpPr>
        <p:spPr>
          <a:xfrm>
            <a:off x="1146412" y="5428068"/>
            <a:ext cx="15814926" cy="0"/>
          </a:xfrm>
          <a:prstGeom prst="line">
            <a:avLst/>
          </a:prstGeom>
        </p:spPr>
        <p:style>
          <a:lnRef idx="1">
            <a:schemeClr val="dk1"/>
          </a:lnRef>
          <a:fillRef idx="0">
            <a:schemeClr val="dk1"/>
          </a:fillRef>
          <a:effectRef idx="0">
            <a:schemeClr val="dk1"/>
          </a:effectRef>
          <a:fontRef idx="minor">
            <a:schemeClr val="tx1"/>
          </a:fontRef>
        </p:style>
      </p:cxnSp>
      <p:sp>
        <p:nvSpPr>
          <p:cNvPr id="3" name="Google Shape;231;p17">
            <a:extLst>
              <a:ext uri="{FF2B5EF4-FFF2-40B4-BE49-F238E27FC236}">
                <a16:creationId xmlns:a16="http://schemas.microsoft.com/office/drawing/2014/main" id="{D341EC73-A2F3-122F-5AC9-9656AD86BAEB}"/>
              </a:ext>
            </a:extLst>
          </p:cNvPr>
          <p:cNvSpPr/>
          <p:nvPr/>
        </p:nvSpPr>
        <p:spPr>
          <a:xfrm>
            <a:off x="12335980" y="6510739"/>
            <a:ext cx="4368886" cy="1641034"/>
          </a:xfrm>
          <a:custGeom>
            <a:avLst/>
            <a:gdLst/>
            <a:ahLst/>
            <a:cxnLst/>
            <a:rect l="l" t="t" r="r" b="b"/>
            <a:pathLst>
              <a:path w="7107541" h="2612798" extrusionOk="0">
                <a:moveTo>
                  <a:pt x="0" y="0"/>
                </a:moveTo>
                <a:lnTo>
                  <a:pt x="7107540" y="0"/>
                </a:lnTo>
                <a:lnTo>
                  <a:pt x="7107540" y="2612798"/>
                </a:lnTo>
                <a:lnTo>
                  <a:pt x="0" y="2612798"/>
                </a:lnTo>
                <a:lnTo>
                  <a:pt x="0" y="0"/>
                </a:lnTo>
                <a:close/>
              </a:path>
            </a:pathLst>
          </a:custGeom>
          <a:blipFill rotWithShape="1">
            <a:blip r:embed="rId6">
              <a:alphaModFix/>
            </a:blip>
            <a:stretch>
              <a:fillRect/>
            </a:stretch>
          </a:blipFill>
          <a:ln>
            <a:noFill/>
          </a:ln>
        </p:spPr>
      </p:sp>
      <p:sp>
        <p:nvSpPr>
          <p:cNvPr id="4" name="Google Shape;232;p17">
            <a:extLst>
              <a:ext uri="{FF2B5EF4-FFF2-40B4-BE49-F238E27FC236}">
                <a16:creationId xmlns:a16="http://schemas.microsoft.com/office/drawing/2014/main" id="{4DB49413-A4C4-BB1C-8B5E-4889A8AAF619}"/>
              </a:ext>
            </a:extLst>
          </p:cNvPr>
          <p:cNvSpPr/>
          <p:nvPr/>
        </p:nvSpPr>
        <p:spPr>
          <a:xfrm>
            <a:off x="12513399" y="8279991"/>
            <a:ext cx="4368885" cy="1641034"/>
          </a:xfrm>
          <a:custGeom>
            <a:avLst/>
            <a:gdLst/>
            <a:ahLst/>
            <a:cxnLst/>
            <a:rect l="l" t="t" r="r" b="b"/>
            <a:pathLst>
              <a:path w="6729851" h="2885434" extrusionOk="0">
                <a:moveTo>
                  <a:pt x="0" y="0"/>
                </a:moveTo>
                <a:lnTo>
                  <a:pt x="6729851" y="0"/>
                </a:lnTo>
                <a:lnTo>
                  <a:pt x="6729851" y="2885434"/>
                </a:lnTo>
                <a:lnTo>
                  <a:pt x="0" y="2885434"/>
                </a:lnTo>
                <a:lnTo>
                  <a:pt x="0" y="0"/>
                </a:lnTo>
                <a:close/>
              </a:path>
            </a:pathLst>
          </a:custGeom>
          <a:blipFill rotWithShape="1">
            <a:blip r:embed="rId7">
              <a:alphaModFix/>
            </a:blip>
            <a:stretch>
              <a:fillRect/>
            </a:stretch>
          </a:blipFill>
          <a:ln>
            <a:noFill/>
          </a:ln>
        </p:spPr>
      </p:sp>
      <p:sp>
        <p:nvSpPr>
          <p:cNvPr id="5" name="Google Shape;233;p17">
            <a:extLst>
              <a:ext uri="{FF2B5EF4-FFF2-40B4-BE49-F238E27FC236}">
                <a16:creationId xmlns:a16="http://schemas.microsoft.com/office/drawing/2014/main" id="{002B8580-2FCB-D9A5-A08F-FB8D0F9135E4}"/>
              </a:ext>
            </a:extLst>
          </p:cNvPr>
          <p:cNvSpPr txBox="1"/>
          <p:nvPr/>
        </p:nvSpPr>
        <p:spPr>
          <a:xfrm>
            <a:off x="409435" y="6355669"/>
            <a:ext cx="11658704" cy="3834383"/>
          </a:xfrm>
          <a:prstGeom prst="rect">
            <a:avLst/>
          </a:prstGeom>
          <a:noFill/>
          <a:ln>
            <a:noFill/>
          </a:ln>
        </p:spPr>
        <p:txBody>
          <a:bodyPr spcFirstLastPara="1" wrap="square" lIns="0" tIns="0" rIns="0" bIns="0" anchor="t" anchorCtr="0">
            <a:spAutoFit/>
          </a:bodyPr>
          <a:lstStyle/>
          <a:p>
            <a:pPr algn="l">
              <a:spcAft>
                <a:spcPts val="2250"/>
              </a:spcAft>
              <a:buNone/>
            </a:pPr>
            <a:r>
              <a:rPr lang="en-US" sz="2800" b="0" i="0" dirty="0">
                <a:solidFill>
                  <a:srgbClr val="000000"/>
                </a:solidFill>
                <a:effectLst/>
                <a:latin typeface="Founders Grotesk Regular" panose="020B0503030202060203" pitchFamily="34" charset="0"/>
              </a:rPr>
              <a:t>Levelling Up To The Adults In Style And Durability</a:t>
            </a:r>
            <a:endParaRPr lang="en-US" sz="2800" b="0" i="0" dirty="0">
              <a:solidFill>
                <a:srgbClr val="333333"/>
              </a:solidFill>
              <a:effectLst/>
              <a:latin typeface="Founders Grotesk Regular" panose="020B0503030202060203" pitchFamily="34" charset="0"/>
            </a:endParaRPr>
          </a:p>
          <a:p>
            <a:pPr algn="l"/>
            <a:r>
              <a:rPr lang="en-US" sz="2000" b="0" i="0" dirty="0">
                <a:solidFill>
                  <a:srgbClr val="000000"/>
                </a:solidFill>
                <a:effectLst/>
                <a:latin typeface="Founders Grotesk Regular" panose="020B0503030202060203" pitchFamily="34" charset="0"/>
              </a:rPr>
              <a:t>A delightful frame collection designed specifically for children, drawing on the concept of “fashion is not just for the adults”. Pairing stylish designs with an emphasis on comfort and impeccable fitting, they are perfect for everyday use by the little ones</a:t>
            </a:r>
            <a:r>
              <a:rPr lang="en-US" sz="1800" b="0" i="0" dirty="0">
                <a:solidFill>
                  <a:srgbClr val="000000"/>
                </a:solidFill>
                <a:effectLst/>
                <a:latin typeface="Founders Grotesk Regular" panose="020B0503030202060203" pitchFamily="34" charset="0"/>
              </a:rPr>
              <a:t>.</a:t>
            </a:r>
          </a:p>
          <a:p>
            <a:pPr marL="405536" marR="0" lvl="1" algn="l" rtl="0">
              <a:spcBef>
                <a:spcPts val="0"/>
              </a:spcBef>
              <a:spcAft>
                <a:spcPts val="0"/>
              </a:spcAft>
              <a:buClr>
                <a:srgbClr val="000000"/>
              </a:buClr>
              <a:buSzPts val="2400"/>
            </a:pPr>
            <a:endParaRPr sz="1200" dirty="0">
              <a:latin typeface="Founders Grotesk Regular" panose="020B0503030202060203" pitchFamily="34" charset="0"/>
            </a:endParaRPr>
          </a:p>
          <a:p>
            <a:pPr marL="811071" marR="0" lvl="1" indent="-405535" algn="l" rtl="0">
              <a:spcBef>
                <a:spcPts val="0"/>
              </a:spcBef>
              <a:spcAft>
                <a:spcPts val="0"/>
              </a:spcAft>
              <a:buClr>
                <a:srgbClr val="000000"/>
              </a:buClr>
              <a:buSzPts val="2400"/>
              <a:buFont typeface="Arial"/>
              <a:buChar char="•"/>
            </a:pPr>
            <a:r>
              <a:rPr lang="en-US" sz="2000" dirty="0">
                <a:latin typeface="Founders Grotesk Regular" panose="020B0503030202060203" pitchFamily="34" charset="0"/>
              </a:rPr>
              <a:t>Stainless Steel</a:t>
            </a:r>
            <a:r>
              <a:rPr lang="en-US" sz="2000" b="0" i="0" u="none" strike="noStrike" cap="none" dirty="0">
                <a:solidFill>
                  <a:srgbClr val="000000"/>
                </a:solidFill>
                <a:latin typeface="Founders Grotesk Regular" panose="020B0503030202060203" pitchFamily="34" charset="0"/>
                <a:sym typeface="Arial"/>
              </a:rPr>
              <a:t> / Acetate / TR90</a:t>
            </a:r>
          </a:p>
          <a:p>
            <a:pPr marL="811071" lvl="1" indent="-405535">
              <a:buSzPts val="2400"/>
              <a:buFont typeface="Arial"/>
              <a:buChar char="•"/>
            </a:pPr>
            <a:r>
              <a:rPr lang="en-US" sz="1800" b="0" i="0" dirty="0">
                <a:solidFill>
                  <a:srgbClr val="333333"/>
                </a:solidFill>
                <a:effectLst/>
                <a:latin typeface="Founders Grotesk Regular" panose="020B0503030202060203" pitchFamily="34" charset="0"/>
              </a:rPr>
              <a:t>Recommended for : </a:t>
            </a:r>
            <a:r>
              <a:rPr lang="en-US" sz="1800" b="0" i="0" u="none" strike="noStrike" cap="none" dirty="0">
                <a:solidFill>
                  <a:srgbClr val="000000"/>
                </a:solidFill>
                <a:latin typeface="Founders Grotesk Regular" panose="020B0503030202060203" pitchFamily="34" charset="0"/>
                <a:sym typeface="Arial"/>
              </a:rPr>
              <a:t>Unisex (kids)</a:t>
            </a:r>
            <a:endParaRPr sz="1200" dirty="0">
              <a:latin typeface="Founders Grotesk Regular" panose="020B0503030202060203" pitchFamily="34" charset="0"/>
            </a:endParaRPr>
          </a:p>
          <a:p>
            <a:pPr marL="811071" marR="0" lvl="1" indent="-405535" algn="l"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268271" marR="0" lvl="2" indent="-405535"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Stylish, colorful frames for kids.</a:t>
            </a:r>
            <a:endParaRPr sz="1200" dirty="0">
              <a:latin typeface="Founders Grotesk Regular" panose="020B0503030202060203" pitchFamily="34" charset="0"/>
            </a:endParaRPr>
          </a:p>
          <a:p>
            <a:pPr marL="1268271" marR="0" lvl="2" indent="-405535"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Fun, durable designs with a comfortable fit.</a:t>
            </a:r>
            <a:endParaRPr sz="1200" dirty="0">
              <a:latin typeface="Founders Grotesk Regular" panose="020B0503030202060203" pitchFamily="34" charset="0"/>
            </a:endParaRPr>
          </a:p>
          <a:p>
            <a:pPr marL="1268271" marR="0" lvl="2" indent="-405535"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Kids and adults with small faces.</a:t>
            </a:r>
            <a:endParaRPr sz="1200" dirty="0">
              <a:latin typeface="Founders Grotesk Regular" panose="020B0503030202060203" pitchFamily="34" charset="0"/>
            </a:endParaRPr>
          </a:p>
        </p:txBody>
      </p:sp>
      <p:pic>
        <p:nvPicPr>
          <p:cNvPr id="10" name="Picture 9">
            <a:extLst>
              <a:ext uri="{FF2B5EF4-FFF2-40B4-BE49-F238E27FC236}">
                <a16:creationId xmlns:a16="http://schemas.microsoft.com/office/drawing/2014/main" id="{8BD49CD7-F205-BD5A-E404-11CC824A126E}"/>
              </a:ext>
            </a:extLst>
          </p:cNvPr>
          <p:cNvPicPr>
            <a:picLocks noChangeAspect="1"/>
          </p:cNvPicPr>
          <p:nvPr/>
        </p:nvPicPr>
        <p:blipFill>
          <a:blip r:embed="rId8"/>
          <a:stretch>
            <a:fillRect/>
          </a:stretch>
        </p:blipFill>
        <p:spPr>
          <a:xfrm>
            <a:off x="409435" y="229850"/>
            <a:ext cx="6073361" cy="898007"/>
          </a:xfrm>
          <a:prstGeom prst="rect">
            <a:avLst/>
          </a:prstGeom>
        </p:spPr>
      </p:pic>
      <p:pic>
        <p:nvPicPr>
          <p:cNvPr id="12" name="Picture 11">
            <a:extLst>
              <a:ext uri="{FF2B5EF4-FFF2-40B4-BE49-F238E27FC236}">
                <a16:creationId xmlns:a16="http://schemas.microsoft.com/office/drawing/2014/main" id="{27B82AAE-3403-0A50-2620-52FD320E6584}"/>
              </a:ext>
            </a:extLst>
          </p:cNvPr>
          <p:cNvPicPr>
            <a:picLocks noChangeAspect="1"/>
          </p:cNvPicPr>
          <p:nvPr/>
        </p:nvPicPr>
        <p:blipFill>
          <a:blip r:embed="rId9"/>
          <a:stretch>
            <a:fillRect/>
          </a:stretch>
        </p:blipFill>
        <p:spPr>
          <a:xfrm>
            <a:off x="409435" y="5444888"/>
            <a:ext cx="4681166" cy="96473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p:nvPr/>
        </p:nvSpPr>
        <p:spPr>
          <a:xfrm>
            <a:off x="11411957" y="1491506"/>
            <a:ext cx="5183722" cy="2056908"/>
          </a:xfrm>
          <a:custGeom>
            <a:avLst/>
            <a:gdLst/>
            <a:ahLst/>
            <a:cxnLst/>
            <a:rect l="l" t="t" r="r" b="b"/>
            <a:pathLst>
              <a:path w="7572679" h="3189991" extrusionOk="0">
                <a:moveTo>
                  <a:pt x="0" y="0"/>
                </a:moveTo>
                <a:lnTo>
                  <a:pt x="7572679" y="0"/>
                </a:lnTo>
                <a:lnTo>
                  <a:pt x="7572679" y="3189991"/>
                </a:lnTo>
                <a:lnTo>
                  <a:pt x="0" y="3189991"/>
                </a:lnTo>
                <a:lnTo>
                  <a:pt x="0" y="0"/>
                </a:lnTo>
                <a:close/>
              </a:path>
            </a:pathLst>
          </a:custGeom>
          <a:blipFill rotWithShape="1">
            <a:blip r:embed="rId3">
              <a:alphaModFix/>
            </a:blip>
            <a:stretch>
              <a:fillRect/>
            </a:stretch>
          </a:blipFill>
          <a:ln>
            <a:noFill/>
          </a:ln>
        </p:spPr>
        <p:txBody>
          <a:bodyPr/>
          <a:lstStyle/>
          <a:p>
            <a:endParaRPr lang="en-US" dirty="0">
              <a:latin typeface="Founders Grotesk Regular" panose="020B0503030202060203" pitchFamily="34" charset="0"/>
            </a:endParaRPr>
          </a:p>
        </p:txBody>
      </p:sp>
      <p:sp>
        <p:nvSpPr>
          <p:cNvPr id="196" name="Google Shape;196;p13"/>
          <p:cNvSpPr/>
          <p:nvPr/>
        </p:nvSpPr>
        <p:spPr>
          <a:xfrm>
            <a:off x="11555257" y="3466526"/>
            <a:ext cx="5183721" cy="1948787"/>
          </a:xfrm>
          <a:custGeom>
            <a:avLst/>
            <a:gdLst/>
            <a:ahLst/>
            <a:cxnLst/>
            <a:rect l="l" t="t" r="r" b="b"/>
            <a:pathLst>
              <a:path w="7288302" h="3128771" extrusionOk="0">
                <a:moveTo>
                  <a:pt x="0" y="0"/>
                </a:moveTo>
                <a:lnTo>
                  <a:pt x="7288303" y="0"/>
                </a:lnTo>
                <a:lnTo>
                  <a:pt x="7288303" y="3128771"/>
                </a:lnTo>
                <a:lnTo>
                  <a:pt x="0" y="3128771"/>
                </a:lnTo>
                <a:lnTo>
                  <a:pt x="0" y="0"/>
                </a:lnTo>
                <a:close/>
              </a:path>
            </a:pathLst>
          </a:custGeom>
          <a:blipFill rotWithShape="1">
            <a:blip r:embed="rId4">
              <a:alphaModFix/>
            </a:blip>
            <a:stretch>
              <a:fillRect/>
            </a:stretch>
          </a:blipFill>
          <a:ln>
            <a:noFill/>
          </a:ln>
        </p:spPr>
      </p:sp>
      <p:sp>
        <p:nvSpPr>
          <p:cNvPr id="197" name="Google Shape;197;p13"/>
          <p:cNvSpPr txBox="1"/>
          <p:nvPr/>
        </p:nvSpPr>
        <p:spPr>
          <a:xfrm>
            <a:off x="325274" y="1259493"/>
            <a:ext cx="11434702" cy="3249608"/>
          </a:xfrm>
          <a:prstGeom prst="rect">
            <a:avLst/>
          </a:prstGeom>
          <a:noFill/>
          <a:ln>
            <a:noFill/>
          </a:ln>
        </p:spPr>
        <p:txBody>
          <a:bodyPr spcFirstLastPara="1" wrap="square" lIns="0" tIns="0" rIns="0" bIns="0" anchor="t" anchorCtr="0">
            <a:spAutoFit/>
          </a:bodyPr>
          <a:lstStyle/>
          <a:p>
            <a:pPr algn="l">
              <a:spcAft>
                <a:spcPts val="2250"/>
              </a:spcAft>
              <a:buNone/>
            </a:pPr>
            <a:r>
              <a:rPr lang="en-US" sz="2400" b="0" i="0" dirty="0">
                <a:solidFill>
                  <a:srgbClr val="000000"/>
                </a:solidFill>
                <a:effectLst/>
                <a:latin typeface="Founders Grotesk Regular" panose="020B0503030202060203" pitchFamily="34" charset="0"/>
              </a:rPr>
              <a:t>Vintage Reinterpreted</a:t>
            </a:r>
            <a:endParaRPr lang="en-US" sz="2400" b="0" i="0" dirty="0">
              <a:solidFill>
                <a:srgbClr val="666666"/>
              </a:solidFill>
              <a:effectLst/>
              <a:latin typeface="Founders Grotesk Regular" panose="020B0503030202060203" pitchFamily="34" charset="0"/>
            </a:endParaRPr>
          </a:p>
          <a:p>
            <a:pPr algn="l"/>
            <a:r>
              <a:rPr lang="en-US" sz="2400" b="0" i="0" dirty="0">
                <a:solidFill>
                  <a:schemeClr val="tx1"/>
                </a:solidFill>
                <a:effectLst/>
                <a:latin typeface="Founders Grotesk Regular" panose="020B0503030202060203" pitchFamily="34" charset="0"/>
              </a:rPr>
              <a:t>This frame collection depicts a contemporary revival of retro styles, meticulously weaving intricate details such as colors, patterns and metallic accents with evolving perspectives.</a:t>
            </a:r>
          </a:p>
          <a:p>
            <a:pPr marL="717264" marR="0" lvl="1" indent="-358632" algn="just" rtl="0">
              <a:spcBef>
                <a:spcPts val="0"/>
              </a:spcBef>
              <a:spcAft>
                <a:spcPts val="0"/>
              </a:spcAft>
              <a:buClr>
                <a:srgbClr val="000000"/>
              </a:buClr>
              <a:buSzPts val="2400"/>
              <a:buFont typeface="Arial"/>
              <a:buChar char="•"/>
            </a:pPr>
            <a:endParaRPr sz="1200" dirty="0">
              <a:solidFill>
                <a:schemeClr val="tx1"/>
              </a:solidFill>
              <a:latin typeface="Founders Grotesk Regular" panose="020B0503030202060203" pitchFamily="34" charset="0"/>
            </a:endParaRPr>
          </a:p>
          <a:p>
            <a:pPr marL="717264" marR="0" lvl="1" indent="-358632"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A</a:t>
            </a:r>
            <a:r>
              <a:rPr lang="en-US" sz="2000" dirty="0">
                <a:latin typeface="Founders Grotesk Regular" panose="020B0503030202060203" pitchFamily="34" charset="0"/>
              </a:rPr>
              <a:t>lloy </a:t>
            </a:r>
            <a:r>
              <a:rPr lang="en-US" sz="2000" b="0" i="0" u="none" strike="noStrike" cap="none" dirty="0">
                <a:solidFill>
                  <a:srgbClr val="000000"/>
                </a:solidFill>
                <a:latin typeface="Founders Grotesk Regular" panose="020B0503030202060203" pitchFamily="34" charset="0"/>
                <a:sym typeface="Arial"/>
              </a:rPr>
              <a:t>/ S</a:t>
            </a:r>
            <a:r>
              <a:rPr lang="en-US" sz="2000" dirty="0">
                <a:latin typeface="Founders Grotesk Regular" panose="020B0503030202060203" pitchFamily="34" charset="0"/>
              </a:rPr>
              <a:t>tainless Steel /</a:t>
            </a:r>
            <a:r>
              <a:rPr lang="en-US" sz="2000" b="0" i="0" u="none" strike="noStrike" cap="none" dirty="0">
                <a:solidFill>
                  <a:srgbClr val="000000"/>
                </a:solidFill>
                <a:latin typeface="Founders Grotesk Regular" panose="020B0503030202060203" pitchFamily="34" charset="0"/>
                <a:sym typeface="Arial"/>
              </a:rPr>
              <a:t>T</a:t>
            </a:r>
            <a:r>
              <a:rPr lang="en-US" sz="2000" dirty="0">
                <a:latin typeface="Founders Grotesk Regular" panose="020B0503030202060203" pitchFamily="34" charset="0"/>
              </a:rPr>
              <a:t>itanium </a:t>
            </a:r>
            <a:r>
              <a:rPr lang="en-US" sz="2000" b="0" i="0" u="none" strike="noStrike" cap="none" dirty="0">
                <a:solidFill>
                  <a:srgbClr val="000000"/>
                </a:solidFill>
                <a:latin typeface="Founders Grotesk Regular" panose="020B0503030202060203" pitchFamily="34" charset="0"/>
                <a:sym typeface="Arial"/>
              </a:rPr>
              <a:t>/ Acetate</a:t>
            </a:r>
          </a:p>
          <a:p>
            <a:pPr marL="717264" marR="0" lvl="1" indent="-358632" algn="just" rtl="0">
              <a:spcBef>
                <a:spcPts val="0"/>
              </a:spcBef>
              <a:spcAft>
                <a:spcPts val="0"/>
              </a:spcAft>
              <a:buClr>
                <a:srgbClr val="000000"/>
              </a:buClr>
              <a:buSzPts val="2400"/>
              <a:buFont typeface="Arial"/>
              <a:buChar char="•"/>
            </a:pPr>
            <a:r>
              <a:rPr lang="en-US" sz="2000" b="0" i="0" dirty="0">
                <a:solidFill>
                  <a:srgbClr val="333333"/>
                </a:solidFill>
                <a:effectLst/>
                <a:latin typeface="Founders Grotesk Regular" panose="020B0503030202060203" pitchFamily="34" charset="0"/>
              </a:rPr>
              <a:t>Recommended for : MEN</a:t>
            </a:r>
            <a:endParaRPr sz="1600" dirty="0">
              <a:latin typeface="Founders Grotesk Regular" panose="020B0503030202060203" pitchFamily="34" charset="0"/>
            </a:endParaRPr>
          </a:p>
          <a:p>
            <a:pPr marL="717264" marR="0" lvl="1" indent="-358632" algn="just" rtl="0">
              <a:spcBef>
                <a:spcPts val="0"/>
              </a:spcBef>
              <a:spcAft>
                <a:spcPts val="0"/>
              </a:spcAft>
              <a:buClr>
                <a:srgbClr val="000000"/>
              </a:buClr>
              <a:buSzPts val="2400"/>
              <a:buFont typeface="Arial"/>
              <a:buChar char="•"/>
            </a:pPr>
            <a:r>
              <a:rPr lang="en-US" sz="2000" b="1"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174464" marR="0" lvl="2" indent="-35863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Unique, vintage aesthetic with premium materials.</a:t>
            </a:r>
            <a:endParaRPr sz="1200" dirty="0">
              <a:latin typeface="Founders Grotesk Regular" panose="020B0503030202060203" pitchFamily="34" charset="0"/>
            </a:endParaRPr>
          </a:p>
          <a:p>
            <a:pPr marL="1174464" marR="0" lvl="2" indent="-358632"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Retro-style</a:t>
            </a:r>
            <a:endParaRPr sz="1200" dirty="0">
              <a:latin typeface="Founders Grotesk Regular" panose="020B0503030202060203" pitchFamily="34" charset="0"/>
            </a:endParaRPr>
          </a:p>
        </p:txBody>
      </p:sp>
      <p:pic>
        <p:nvPicPr>
          <p:cNvPr id="198" name="Google Shape;198;p13"/>
          <p:cNvPicPr preferRelativeResize="0"/>
          <p:nvPr/>
        </p:nvPicPr>
        <p:blipFill rotWithShape="1">
          <a:blip r:embed="rId5">
            <a:alphaModFix/>
          </a:blip>
          <a:srcRect/>
          <a:stretch/>
        </p:blipFill>
        <p:spPr>
          <a:xfrm>
            <a:off x="16277078" y="423060"/>
            <a:ext cx="1436400" cy="831437"/>
          </a:xfrm>
          <a:prstGeom prst="rect">
            <a:avLst/>
          </a:prstGeom>
          <a:noFill/>
          <a:ln>
            <a:noFill/>
          </a:ln>
        </p:spPr>
      </p:pic>
      <p:sp>
        <p:nvSpPr>
          <p:cNvPr id="2" name="Google Shape;204;p14">
            <a:extLst>
              <a:ext uri="{FF2B5EF4-FFF2-40B4-BE49-F238E27FC236}">
                <a16:creationId xmlns:a16="http://schemas.microsoft.com/office/drawing/2014/main" id="{50BC6CE1-92A4-3DEC-0188-4D51DD602FB0}"/>
              </a:ext>
            </a:extLst>
          </p:cNvPr>
          <p:cNvSpPr/>
          <p:nvPr/>
        </p:nvSpPr>
        <p:spPr>
          <a:xfrm>
            <a:off x="11778650" y="6033401"/>
            <a:ext cx="5183721" cy="1948787"/>
          </a:xfrm>
          <a:custGeom>
            <a:avLst/>
            <a:gdLst/>
            <a:ahLst/>
            <a:cxnLst/>
            <a:rect l="l" t="t" r="r" b="b"/>
            <a:pathLst>
              <a:path w="7458908" h="2989294" extrusionOk="0">
                <a:moveTo>
                  <a:pt x="0" y="0"/>
                </a:moveTo>
                <a:lnTo>
                  <a:pt x="7458909" y="0"/>
                </a:lnTo>
                <a:lnTo>
                  <a:pt x="7458909" y="2989294"/>
                </a:lnTo>
                <a:lnTo>
                  <a:pt x="0" y="2989294"/>
                </a:lnTo>
                <a:lnTo>
                  <a:pt x="0" y="0"/>
                </a:lnTo>
                <a:close/>
              </a:path>
            </a:pathLst>
          </a:custGeom>
          <a:blipFill rotWithShape="1">
            <a:blip r:embed="rId6">
              <a:alphaModFix/>
            </a:blip>
            <a:stretch>
              <a:fillRect/>
            </a:stretch>
          </a:blipFill>
          <a:ln>
            <a:noFill/>
          </a:ln>
        </p:spPr>
      </p:sp>
      <p:sp>
        <p:nvSpPr>
          <p:cNvPr id="3" name="Google Shape;205;p14">
            <a:extLst>
              <a:ext uri="{FF2B5EF4-FFF2-40B4-BE49-F238E27FC236}">
                <a16:creationId xmlns:a16="http://schemas.microsoft.com/office/drawing/2014/main" id="{B4D4087B-F817-7172-91BA-8393306EC369}"/>
              </a:ext>
            </a:extLst>
          </p:cNvPr>
          <p:cNvSpPr/>
          <p:nvPr/>
        </p:nvSpPr>
        <p:spPr>
          <a:xfrm>
            <a:off x="11811557" y="8127566"/>
            <a:ext cx="5183721" cy="1752323"/>
          </a:xfrm>
          <a:custGeom>
            <a:avLst/>
            <a:gdLst/>
            <a:ahLst/>
            <a:cxnLst/>
            <a:rect l="l" t="t" r="r" b="b"/>
            <a:pathLst>
              <a:path w="7720712" h="2748744" extrusionOk="0">
                <a:moveTo>
                  <a:pt x="0" y="0"/>
                </a:moveTo>
                <a:lnTo>
                  <a:pt x="7720713" y="0"/>
                </a:lnTo>
                <a:lnTo>
                  <a:pt x="7720713" y="2748745"/>
                </a:lnTo>
                <a:lnTo>
                  <a:pt x="0" y="2748745"/>
                </a:lnTo>
                <a:lnTo>
                  <a:pt x="0" y="0"/>
                </a:lnTo>
                <a:close/>
              </a:path>
            </a:pathLst>
          </a:custGeom>
          <a:blipFill rotWithShape="1">
            <a:blip r:embed="rId7">
              <a:alphaModFix/>
            </a:blip>
            <a:stretch>
              <a:fillRect r="-3389"/>
            </a:stretch>
          </a:blipFill>
          <a:ln>
            <a:noFill/>
          </a:ln>
        </p:spPr>
      </p:sp>
      <p:sp>
        <p:nvSpPr>
          <p:cNvPr id="4" name="Google Shape;206;p14">
            <a:extLst>
              <a:ext uri="{FF2B5EF4-FFF2-40B4-BE49-F238E27FC236}">
                <a16:creationId xmlns:a16="http://schemas.microsoft.com/office/drawing/2014/main" id="{6C12D457-18C1-D7E2-4011-CB71CB5683A9}"/>
              </a:ext>
            </a:extLst>
          </p:cNvPr>
          <p:cNvSpPr txBox="1"/>
          <p:nvPr/>
        </p:nvSpPr>
        <p:spPr>
          <a:xfrm>
            <a:off x="120556" y="6446161"/>
            <a:ext cx="11434701" cy="3570208"/>
          </a:xfrm>
          <a:prstGeom prst="rect">
            <a:avLst/>
          </a:prstGeom>
          <a:noFill/>
          <a:ln>
            <a:noFill/>
          </a:ln>
        </p:spPr>
        <p:txBody>
          <a:bodyPr spcFirstLastPara="1" wrap="square" lIns="0" tIns="0" rIns="0" bIns="0" anchor="t" anchorCtr="0">
            <a:spAutoFit/>
          </a:bodyPr>
          <a:lstStyle/>
          <a:p>
            <a:pPr marL="333096" marR="0" lvl="1" algn="just" rtl="0">
              <a:spcBef>
                <a:spcPts val="0"/>
              </a:spcBef>
              <a:spcAft>
                <a:spcPts val="0"/>
              </a:spcAft>
              <a:buClr>
                <a:srgbClr val="000000"/>
              </a:buClr>
              <a:buSzPts val="2400"/>
            </a:pPr>
            <a:r>
              <a:rPr lang="en-US" sz="2000" dirty="0">
                <a:latin typeface="Founders Grotesk Regular" panose="020B0503030202060203" pitchFamily="34" charset="0"/>
              </a:rPr>
              <a:t>Creating Fluid Strokes</a:t>
            </a:r>
          </a:p>
          <a:p>
            <a:pPr marL="333096" marR="0" lvl="1" algn="just" rtl="0">
              <a:spcBef>
                <a:spcPts val="0"/>
              </a:spcBef>
              <a:spcAft>
                <a:spcPts val="0"/>
              </a:spcAft>
              <a:buClr>
                <a:srgbClr val="000000"/>
              </a:buClr>
              <a:buSzPts val="2400"/>
            </a:pPr>
            <a:r>
              <a:rPr lang="en-US" sz="2000" b="0" i="0" dirty="0">
                <a:solidFill>
                  <a:srgbClr val="333333"/>
                </a:solidFill>
                <a:effectLst/>
                <a:latin typeface="Founders Grotesk Regular" panose="020B0503030202060203" pitchFamily="34" charset="0"/>
              </a:rPr>
              <a:t>Always Radiating In Elegance</a:t>
            </a:r>
          </a:p>
          <a:p>
            <a:pPr marL="333096" marR="0" lvl="1" algn="just" rtl="0">
              <a:spcBef>
                <a:spcPts val="0"/>
              </a:spcBef>
              <a:spcAft>
                <a:spcPts val="0"/>
              </a:spcAft>
              <a:buClr>
                <a:srgbClr val="000000"/>
              </a:buClr>
              <a:buSzPts val="2400"/>
            </a:pPr>
            <a:endParaRPr lang="en-US" sz="2000" b="0" i="0" dirty="0">
              <a:solidFill>
                <a:srgbClr val="333333"/>
              </a:solidFill>
              <a:effectLst/>
              <a:latin typeface="Founders Grotesk Regular" panose="020B0503030202060203" pitchFamily="34" charset="0"/>
            </a:endParaRPr>
          </a:p>
          <a:p>
            <a:pPr marL="333096" marR="0" lvl="1" algn="just" rtl="0">
              <a:spcBef>
                <a:spcPts val="0"/>
              </a:spcBef>
              <a:spcAft>
                <a:spcPts val="0"/>
              </a:spcAft>
              <a:buClr>
                <a:srgbClr val="000000"/>
              </a:buClr>
              <a:buSzPts val="2400"/>
            </a:pPr>
            <a:r>
              <a:rPr lang="en-US" sz="2000" b="0" i="0" dirty="0">
                <a:solidFill>
                  <a:srgbClr val="333333"/>
                </a:solidFill>
                <a:effectLst/>
                <a:latin typeface="Founders Grotesk Regular" panose="020B0503030202060203" pitchFamily="34" charset="0"/>
              </a:rPr>
              <a:t>A collection that combines traditional Japanese aesthetics with modern design sensibilities, featuring frames of exceptional quality.</a:t>
            </a:r>
            <a:endParaRPr sz="1600" dirty="0">
              <a:latin typeface="Founders Grotesk Regular" panose="020B0503030202060203" pitchFamily="34" charset="0"/>
            </a:endParaRPr>
          </a:p>
          <a:p>
            <a:pPr marL="666192" marR="0" lvl="1" indent="-333096" algn="just" rtl="0">
              <a:spcBef>
                <a:spcPts val="0"/>
              </a:spcBef>
              <a:spcAft>
                <a:spcPts val="0"/>
              </a:spcAft>
              <a:buClr>
                <a:srgbClr val="000000"/>
              </a:buClr>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Titanium/ stainless steel </a:t>
            </a:r>
          </a:p>
          <a:p>
            <a:pPr marL="666192" lvl="1" indent="-333096" algn="just">
              <a:buSzPts val="2400"/>
              <a:buFont typeface="Arial"/>
              <a:buChar char="•"/>
            </a:pPr>
            <a:r>
              <a:rPr lang="en-US" sz="2000" b="0" i="0" dirty="0">
                <a:solidFill>
                  <a:srgbClr val="333333"/>
                </a:solidFill>
                <a:effectLst/>
                <a:latin typeface="Founders Grotesk Regular" panose="020B0503030202060203" pitchFamily="34" charset="0"/>
              </a:rPr>
              <a:t>Recommended for : MEN・WOMEN</a:t>
            </a:r>
            <a:endParaRPr lang="en-US" sz="2800" b="0" i="0" dirty="0">
              <a:solidFill>
                <a:srgbClr val="333333"/>
              </a:solidFill>
              <a:effectLst/>
              <a:latin typeface="Founders Grotesk Regular" panose="020B0503030202060203" pitchFamily="34" charset="0"/>
            </a:endParaRPr>
          </a:p>
          <a:p>
            <a:pPr marL="666192" lvl="1" indent="-333096" algn="just">
              <a:buSzPts val="2400"/>
              <a:buFont typeface="Arial"/>
              <a:buChar char="•"/>
            </a:pPr>
            <a:r>
              <a:rPr lang="en-US" sz="2000" b="0" i="0" u="none" strike="noStrike" cap="none" dirty="0">
                <a:solidFill>
                  <a:srgbClr val="000000"/>
                </a:solidFill>
                <a:latin typeface="Founders Grotesk Regular" panose="020B0503030202060203" pitchFamily="34" charset="0"/>
                <a:sym typeface="Arial"/>
              </a:rPr>
              <a:t>USP</a:t>
            </a:r>
            <a:endParaRPr sz="1200" dirty="0">
              <a:latin typeface="Founders Grotesk Regular" panose="020B0503030202060203" pitchFamily="34" charset="0"/>
            </a:endParaRPr>
          </a:p>
          <a:p>
            <a:pPr marL="1123392" marR="0" lvl="2" indent="-333096"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Feature: Elegant metallic frames with a shiny finish.</a:t>
            </a:r>
            <a:endParaRPr sz="1200" dirty="0">
              <a:latin typeface="Founders Grotesk Regular" panose="020B0503030202060203" pitchFamily="34" charset="0"/>
            </a:endParaRPr>
          </a:p>
          <a:p>
            <a:pPr marL="1123392" marR="0" lvl="2" indent="-333096"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Benefit: Classy, versatile eyewear for all occasions.</a:t>
            </a:r>
            <a:endParaRPr sz="1200" dirty="0">
              <a:latin typeface="Founders Grotesk Regular" panose="020B0503030202060203" pitchFamily="34" charset="0"/>
            </a:endParaRPr>
          </a:p>
          <a:p>
            <a:pPr marL="1123392" marR="0" lvl="2" indent="-333096" algn="l" rtl="0">
              <a:spcBef>
                <a:spcPts val="0"/>
              </a:spcBef>
              <a:spcAft>
                <a:spcPts val="0"/>
              </a:spcAft>
              <a:buClr>
                <a:srgbClr val="000000"/>
              </a:buClr>
              <a:buSzPts val="2800"/>
              <a:buFont typeface="Arial"/>
              <a:buChar char="•"/>
            </a:pPr>
            <a:r>
              <a:rPr lang="en-US" sz="2400" b="1" i="0" u="none" strike="noStrike" cap="none" dirty="0">
                <a:solidFill>
                  <a:srgbClr val="000000"/>
                </a:solidFill>
                <a:latin typeface="Founders Grotesk Regular" panose="020B0503030202060203" pitchFamily="34" charset="0"/>
                <a:sym typeface="Arial"/>
              </a:rPr>
              <a:t>Target Group: Men/Women seeking understated luxury.</a:t>
            </a:r>
            <a:endParaRPr sz="1200" dirty="0">
              <a:latin typeface="Founders Grotesk Regular" panose="020B0503030202060203" pitchFamily="34" charset="0"/>
            </a:endParaRPr>
          </a:p>
        </p:txBody>
      </p:sp>
      <p:cxnSp>
        <p:nvCxnSpPr>
          <p:cNvPr id="6" name="Straight Connector 5">
            <a:extLst>
              <a:ext uri="{FF2B5EF4-FFF2-40B4-BE49-F238E27FC236}">
                <a16:creationId xmlns:a16="http://schemas.microsoft.com/office/drawing/2014/main" id="{6B112E7A-E5BD-0394-9D99-8C7421456915}"/>
              </a:ext>
            </a:extLst>
          </p:cNvPr>
          <p:cNvCxnSpPr/>
          <p:nvPr/>
        </p:nvCxnSpPr>
        <p:spPr>
          <a:xfrm>
            <a:off x="1146412" y="5482660"/>
            <a:ext cx="15814926" cy="0"/>
          </a:xfrm>
          <a:prstGeom prst="line">
            <a:avLst/>
          </a:prstGeom>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A65AA4BA-398C-7EFF-B9BD-EBCCA712C72B}"/>
              </a:ext>
            </a:extLst>
          </p:cNvPr>
          <p:cNvPicPr>
            <a:picLocks noChangeAspect="1"/>
          </p:cNvPicPr>
          <p:nvPr/>
        </p:nvPicPr>
        <p:blipFill>
          <a:blip r:embed="rId8"/>
          <a:stretch>
            <a:fillRect/>
          </a:stretch>
        </p:blipFill>
        <p:spPr>
          <a:xfrm>
            <a:off x="325274" y="367540"/>
            <a:ext cx="5911753" cy="810375"/>
          </a:xfrm>
          <a:prstGeom prst="rect">
            <a:avLst/>
          </a:prstGeom>
        </p:spPr>
      </p:pic>
      <p:pic>
        <p:nvPicPr>
          <p:cNvPr id="11" name="Picture 10">
            <a:extLst>
              <a:ext uri="{FF2B5EF4-FFF2-40B4-BE49-F238E27FC236}">
                <a16:creationId xmlns:a16="http://schemas.microsoft.com/office/drawing/2014/main" id="{DB2EEB70-C7C2-0C67-E052-14729544A9F0}"/>
              </a:ext>
            </a:extLst>
          </p:cNvPr>
          <p:cNvPicPr>
            <a:picLocks noChangeAspect="1"/>
          </p:cNvPicPr>
          <p:nvPr/>
        </p:nvPicPr>
        <p:blipFill>
          <a:blip r:embed="rId9"/>
          <a:stretch>
            <a:fillRect/>
          </a:stretch>
        </p:blipFill>
        <p:spPr>
          <a:xfrm>
            <a:off x="325274" y="5642569"/>
            <a:ext cx="4396851" cy="78166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27417</TotalTime>
  <Words>2186</Words>
  <Application>Microsoft Office PowerPoint</Application>
  <PresentationFormat>Custom</PresentationFormat>
  <Paragraphs>222</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Arial</vt:lpstr>
      <vt:lpstr>Founders Grotesk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OSG-Elly</dc:creator>
  <cp:lastModifiedBy>OSG-Admond-Win</cp:lastModifiedBy>
  <cp:revision>19</cp:revision>
  <cp:lastPrinted>2025-09-02T02:19:28Z</cp:lastPrinted>
  <dcterms:created xsi:type="dcterms:W3CDTF">2006-08-16T00:00:00Z</dcterms:created>
  <dcterms:modified xsi:type="dcterms:W3CDTF">2025-10-16T02:34:57Z</dcterms:modified>
</cp:coreProperties>
</file>